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15"/>
  </p:notesMasterIdLst>
  <p:handoutMasterIdLst>
    <p:handoutMasterId r:id="rId16"/>
  </p:handoutMasterIdLst>
  <p:sldIdLst>
    <p:sldId id="299" r:id="rId2"/>
    <p:sldId id="259" r:id="rId3"/>
    <p:sldId id="295" r:id="rId4"/>
    <p:sldId id="262" r:id="rId5"/>
    <p:sldId id="263" r:id="rId6"/>
    <p:sldId id="266" r:id="rId7"/>
    <p:sldId id="281" r:id="rId8"/>
    <p:sldId id="289" r:id="rId9"/>
    <p:sldId id="274" r:id="rId10"/>
    <p:sldId id="296" r:id="rId11"/>
    <p:sldId id="297" r:id="rId12"/>
    <p:sldId id="298" r:id="rId13"/>
    <p:sldId id="300"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04" autoAdjust="0"/>
    <p:restoredTop sz="90499" autoAdjust="0"/>
  </p:normalViewPr>
  <p:slideViewPr>
    <p:cSldViewPr snapToGrid="0" snapToObjects="1" showGuides="1">
      <p:cViewPr varScale="1">
        <p:scale>
          <a:sx n="102" d="100"/>
          <a:sy n="102" d="100"/>
        </p:scale>
        <p:origin x="204" y="102"/>
      </p:cViewPr>
      <p:guideLst>
        <p:guide orient="horz" pos="2160"/>
        <p:guide pos="3840"/>
      </p:guideLst>
    </p:cSldViewPr>
  </p:slideViewPr>
  <p:notesTextViewPr>
    <p:cViewPr>
      <p:scale>
        <a:sx n="1" d="1"/>
        <a:sy n="1" d="1"/>
      </p:scale>
      <p:origin x="0" y="0"/>
    </p:cViewPr>
  </p:notesTextViewPr>
  <p:notesViewPr>
    <p:cSldViewPr snapToGrid="0" snapToObjects="1" showGuides="1">
      <p:cViewPr varScale="1">
        <p:scale>
          <a:sx n="96" d="100"/>
          <a:sy n="96" d="100"/>
        </p:scale>
        <p:origin x="3558"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26479F9-A755-45D1-9181-C3B0A26C158A}" type="datetimeFigureOut">
              <a:rPr lang="sv-SE" smtClean="0"/>
              <a:t>2019-06-17</a:t>
            </a:fld>
            <a:endParaRPr lang="sv-SE"/>
          </a:p>
        </p:txBody>
      </p:sp>
      <p:sp>
        <p:nvSpPr>
          <p:cNvPr id="4" name="Platshållare för sidfo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365ABE2-B271-41A9-B7EF-5155222EDC2C}" type="slidenum">
              <a:rPr lang="sv-SE" smtClean="0"/>
              <a:t>‹#›</a:t>
            </a:fld>
            <a:endParaRPr lang="sv-SE"/>
          </a:p>
        </p:txBody>
      </p:sp>
    </p:spTree>
    <p:extLst>
      <p:ext uri="{BB962C8B-B14F-4D97-AF65-F5344CB8AC3E}">
        <p14:creationId xmlns:p14="http://schemas.microsoft.com/office/powerpoint/2010/main" val="37197755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B37C4E-AA23-47A4-ABBB-7E2B85E24AB3}" type="datetimeFigureOut">
              <a:rPr lang="sv-SE" smtClean="0"/>
              <a:t>2019-06-17</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ABE011-2475-4E00-91D1-4F61F0093CEE}" type="slidenum">
              <a:rPr lang="sv-SE" smtClean="0"/>
              <a:t>‹#›</a:t>
            </a:fld>
            <a:endParaRPr lang="sv-SE"/>
          </a:p>
        </p:txBody>
      </p:sp>
    </p:spTree>
    <p:extLst>
      <p:ext uri="{BB962C8B-B14F-4D97-AF65-F5344CB8AC3E}">
        <p14:creationId xmlns:p14="http://schemas.microsoft.com/office/powerpoint/2010/main" val="18852156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Platshållare för bildobjekt 1"/>
          <p:cNvSpPr>
            <a:spLocks noGrp="1" noRot="1" noChangeAspect="1" noTextEdit="1"/>
          </p:cNvSpPr>
          <p:nvPr>
            <p:ph type="sldImg"/>
          </p:nvPr>
        </p:nvSpPr>
        <p:spPr>
          <a:ln/>
        </p:spPr>
      </p:sp>
      <p:sp>
        <p:nvSpPr>
          <p:cNvPr id="74755" name="Platshållare för anteckningar 2"/>
          <p:cNvSpPr>
            <a:spLocks noGrp="1"/>
          </p:cNvSpPr>
          <p:nvPr>
            <p:ph type="body" idx="1"/>
          </p:nvPr>
        </p:nvSpPr>
        <p:spPr>
          <a:noFill/>
          <a:ln/>
        </p:spPr>
        <p:txBody>
          <a:bodyPr/>
          <a:lstStyle/>
          <a:p>
            <a:r>
              <a:rPr lang="sv-SE" dirty="0"/>
              <a:t>Den här presentationen om immaterialrätt är till för dig som lärare. Tanken är att du ska bygga ut den med egna exempel och använda i undervisningen.</a:t>
            </a:r>
          </a:p>
          <a:p>
            <a:endParaRPr lang="sv-SE" sz="1200" dirty="0"/>
          </a:p>
          <a:p>
            <a:endParaRPr lang="sv-SE" sz="1200" dirty="0"/>
          </a:p>
          <a:p>
            <a:endParaRPr lang="sv-SE" dirty="0"/>
          </a:p>
        </p:txBody>
      </p:sp>
      <p:sp>
        <p:nvSpPr>
          <p:cNvPr id="74756" name="Platshållare för bildnummer 3"/>
          <p:cNvSpPr>
            <a:spLocks noGrp="1"/>
          </p:cNvSpPr>
          <p:nvPr>
            <p:ph type="sldNum" sz="quarter" idx="5"/>
          </p:nvPr>
        </p:nvSpPr>
        <p:spPr>
          <a:noFill/>
        </p:spPr>
        <p:txBody>
          <a:bodyPr/>
          <a:lstStyle/>
          <a:p>
            <a:fld id="{59562478-E919-4A38-9B25-93B133457840}" type="slidenum">
              <a:rPr lang="sv-SE" smtClean="0"/>
              <a:pPr/>
              <a:t>1</a:t>
            </a:fld>
            <a:endParaRPr lang="sv-SE"/>
          </a:p>
        </p:txBody>
      </p:sp>
    </p:spTree>
    <p:extLst>
      <p:ext uri="{BB962C8B-B14F-4D97-AF65-F5344CB8AC3E}">
        <p14:creationId xmlns:p14="http://schemas.microsoft.com/office/powerpoint/2010/main" val="15159254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3BC45261-2D9C-4521-8833-6B115C83A640}" type="slidenum">
              <a:rPr lang="sv-SE" smtClean="0"/>
              <a:pPr/>
              <a:t>12</a:t>
            </a:fld>
            <a:endParaRPr lang="sv-SE"/>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br>
              <a:rPr lang="sv-SE" dirty="0"/>
            </a:br>
            <a:endParaRPr lang="sv-SE" dirty="0"/>
          </a:p>
          <a:p>
            <a:pPr eaLnBrk="1" hangingPunct="1"/>
            <a:endParaRPr lang="sv-SE" dirty="0"/>
          </a:p>
        </p:txBody>
      </p:sp>
    </p:spTree>
    <p:extLst>
      <p:ext uri="{BB962C8B-B14F-4D97-AF65-F5344CB8AC3E}">
        <p14:creationId xmlns:p14="http://schemas.microsoft.com/office/powerpoint/2010/main" val="14438153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Platshållare för bildobjekt 1"/>
          <p:cNvSpPr>
            <a:spLocks noGrp="1" noRot="1" noChangeAspect="1" noTextEdit="1"/>
          </p:cNvSpPr>
          <p:nvPr>
            <p:ph type="sldImg"/>
          </p:nvPr>
        </p:nvSpPr>
        <p:spPr>
          <a:ln/>
        </p:spPr>
      </p:sp>
      <p:sp>
        <p:nvSpPr>
          <p:cNvPr id="74755" name="Platshållare för anteckningar 2"/>
          <p:cNvSpPr>
            <a:spLocks noGrp="1"/>
          </p:cNvSpPr>
          <p:nvPr>
            <p:ph type="body" idx="1"/>
          </p:nvPr>
        </p:nvSpPr>
        <p:spPr>
          <a:noFill/>
          <a:ln/>
        </p:spPr>
        <p:txBody>
          <a:bodyPr/>
          <a:lstStyle/>
          <a:p>
            <a:r>
              <a:rPr lang="sv-SE" dirty="0"/>
              <a:t>På vår webbplats finns mer att lära om immaterialrätt. I PRV-skolan online erbjuder vi en fördjupning som omfattar cirka</a:t>
            </a:r>
            <a:r>
              <a:rPr lang="sv-SE" baseline="0" dirty="0"/>
              <a:t> 2-3 timmars självstudier.</a:t>
            </a:r>
          </a:p>
          <a:p>
            <a:r>
              <a:rPr lang="sv-SE" baseline="0" dirty="0"/>
              <a:t>www.prv.se/prv-skolan</a:t>
            </a:r>
            <a:endParaRPr lang="sv-SE" dirty="0"/>
          </a:p>
          <a:p>
            <a:endParaRPr lang="sv-SE" sz="1200" dirty="0"/>
          </a:p>
          <a:p>
            <a:endParaRPr lang="sv-SE" sz="1200" dirty="0"/>
          </a:p>
          <a:p>
            <a:endParaRPr lang="sv-SE" dirty="0"/>
          </a:p>
        </p:txBody>
      </p:sp>
      <p:sp>
        <p:nvSpPr>
          <p:cNvPr id="74756" name="Platshållare för bildnummer 3"/>
          <p:cNvSpPr>
            <a:spLocks noGrp="1"/>
          </p:cNvSpPr>
          <p:nvPr>
            <p:ph type="sldNum" sz="quarter" idx="5"/>
          </p:nvPr>
        </p:nvSpPr>
        <p:spPr>
          <a:noFill/>
        </p:spPr>
        <p:txBody>
          <a:bodyPr/>
          <a:lstStyle/>
          <a:p>
            <a:fld id="{59562478-E919-4A38-9B25-93B133457840}" type="slidenum">
              <a:rPr lang="sv-SE" smtClean="0"/>
              <a:pPr/>
              <a:t>13</a:t>
            </a:fld>
            <a:endParaRPr lang="sv-SE"/>
          </a:p>
        </p:txBody>
      </p:sp>
    </p:spTree>
    <p:extLst>
      <p:ext uri="{BB962C8B-B14F-4D97-AF65-F5344CB8AC3E}">
        <p14:creationId xmlns:p14="http://schemas.microsoft.com/office/powerpoint/2010/main" val="1891450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Platshållare för bildobjekt 1"/>
          <p:cNvSpPr>
            <a:spLocks noGrp="1" noRot="1" noChangeAspect="1" noTextEdit="1"/>
          </p:cNvSpPr>
          <p:nvPr>
            <p:ph type="sldImg"/>
          </p:nvPr>
        </p:nvSpPr>
        <p:spPr>
          <a:ln/>
        </p:spPr>
      </p:sp>
      <p:sp>
        <p:nvSpPr>
          <p:cNvPr id="74755" name="Platshållare för anteckningar 2"/>
          <p:cNvSpPr>
            <a:spLocks noGrp="1"/>
          </p:cNvSpPr>
          <p:nvPr>
            <p:ph type="body" idx="1"/>
          </p:nvPr>
        </p:nvSpPr>
        <p:spPr>
          <a:noFill/>
          <a:ln/>
        </p:spPr>
        <p:txBody>
          <a:bodyPr/>
          <a:lstStyle/>
          <a:p>
            <a:r>
              <a:rPr lang="sv-SE" sz="1200" b="1" dirty="0"/>
              <a:t>Uppmuntra</a:t>
            </a:r>
            <a:r>
              <a:rPr lang="sv-SE" sz="1200" b="1" baseline="0" dirty="0"/>
              <a:t> till utveckling</a:t>
            </a:r>
          </a:p>
          <a:p>
            <a:r>
              <a:rPr lang="sv-SE" sz="1200" dirty="0"/>
              <a:t>Immaterialrätt har tillkommit för att uppmuntra till utveckling genom att ge den som skapar och tänker nytt en särskild rätt att använda sitt verk.</a:t>
            </a:r>
          </a:p>
          <a:p>
            <a:endParaRPr lang="sv-SE" sz="1200" dirty="0"/>
          </a:p>
          <a:p>
            <a:pPr marL="0" marR="0" indent="0" algn="l" defTabSz="914400" rtl="0" eaLnBrk="0" fontAlgn="base" latinLnBrk="0" hangingPunct="0">
              <a:lnSpc>
                <a:spcPct val="100000"/>
              </a:lnSpc>
              <a:spcBef>
                <a:spcPct val="30000"/>
              </a:spcBef>
              <a:spcAft>
                <a:spcPct val="0"/>
              </a:spcAft>
              <a:buClrTx/>
              <a:buSzTx/>
              <a:buFontTx/>
              <a:buNone/>
              <a:tabLst/>
              <a:defRPr/>
            </a:pPr>
            <a:r>
              <a:rPr lang="sv-SE" sz="1200" dirty="0"/>
              <a:t>I utbyte mot att staten offentliggör den kunskap som till exempel en uppfinning består i får personen i fråga en ensamrätt och därmed möjlighet att tjäna pengar på sin idé. Immaterialrättens bakomliggande syfte är att främja utvecklingen i samhället.</a:t>
            </a:r>
          </a:p>
          <a:p>
            <a:endParaRPr lang="sv-SE" sz="1200" dirty="0"/>
          </a:p>
          <a:p>
            <a:endParaRPr lang="sv-SE" sz="1200" dirty="0"/>
          </a:p>
          <a:p>
            <a:endParaRPr lang="sv-SE" dirty="0"/>
          </a:p>
        </p:txBody>
      </p:sp>
      <p:sp>
        <p:nvSpPr>
          <p:cNvPr id="74756" name="Platshållare för bildnummer 3"/>
          <p:cNvSpPr>
            <a:spLocks noGrp="1"/>
          </p:cNvSpPr>
          <p:nvPr>
            <p:ph type="sldNum" sz="quarter" idx="5"/>
          </p:nvPr>
        </p:nvSpPr>
        <p:spPr>
          <a:noFill/>
        </p:spPr>
        <p:txBody>
          <a:bodyPr/>
          <a:lstStyle/>
          <a:p>
            <a:fld id="{59562478-E919-4A38-9B25-93B133457840}" type="slidenum">
              <a:rPr lang="sv-SE" smtClean="0"/>
              <a:pPr/>
              <a:t>2</a:t>
            </a:fld>
            <a:endParaRPr lang="sv-S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91CB164F-8596-4AE7-8CEF-47F51834F1C4}" type="slidenum">
              <a:rPr lang="sv-SE" smtClean="0"/>
              <a:pPr/>
              <a:t>5</a:t>
            </a:fld>
            <a:endParaRPr lang="sv-SE"/>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r>
              <a:rPr lang="sv-SE" b="1" dirty="0"/>
              <a:t>Exempel</a:t>
            </a:r>
          </a:p>
          <a:p>
            <a:pPr eaLnBrk="1" hangingPunct="1"/>
            <a:r>
              <a:rPr lang="sv-SE" dirty="0"/>
              <a:t>Erik Wallenberg hade nyss börjat sitt jobb som laboratorieassistent på Tetra Pak, då han en dag blev ansvarig för hela laboratorieverksamheten. Hans chef, Ruben Rausing, gav honom ett uppdrag, att ta fram en ny mjölkförpackning. Mjölkförpackningen skulle tillverkas i papper, som föregångarna i USA. Erik Wallenberg gick hem och började fundera. Till slut lyckades han komma fram till en lösning. En modell där förpackningarna skulle tillverkas ur ett enda stycke, en trekantig Tetraeder. </a:t>
            </a:r>
          </a:p>
          <a:p>
            <a:pPr eaLnBrk="1" hangingPunct="1"/>
            <a:endParaRPr lang="sv-SE" dirty="0"/>
          </a:p>
          <a:p>
            <a:r>
              <a:rPr lang="sv-SE" dirty="0"/>
              <a:t>När Nils Bohlin började sitt jobb på Volvos säkerhetsavdelning var hans uppgift att göra bilarna säkrare. Han lyckades, enligt Volvos beräkningar har hundratusentals liv räddats tack vare trepunktsbilbältet, en uppfinning av Nils Bohlin.</a:t>
            </a:r>
            <a:r>
              <a:rPr lang="sv-SE" baseline="0" dirty="0"/>
              <a:t> </a:t>
            </a:r>
            <a:r>
              <a:rPr lang="sv-SE" dirty="0"/>
              <a:t>När Nils Bohlin anställdes på Volvo i slutet på 1950-talet var det inte många biltillverkare som monterade in bilbälten i bilarna. Och de som fanns, så kallade tvåpunktsbilbälten, var varken särskilt säkra eller bekväma. De var antingen spända diagonalt över kroppen eller rakt över höfterna, Nils Bohlins uppgift var att ta fram ett bättre alternativ.</a:t>
            </a:r>
          </a:p>
          <a:p>
            <a:pPr eaLnBrk="1" hangingPunct="1"/>
            <a:endParaRPr lang="sv-SE" dirty="0"/>
          </a:p>
          <a:p>
            <a:pPr eaLnBrk="1" hangingPunct="1"/>
            <a:r>
              <a:rPr lang="sv-SE" dirty="0"/>
              <a:t>Lone Pedersen ville ge hästarna möjlighet att gå på ett material med bättre stötdämpning. På egen hand testade hon att skära till hästskor av gamla traktordäck. År 1993 sökte Lone Pedersen patent på sin uppfinning. För att kunna utveckla idén vidare kontaktade Lone Pedersen Halmstads Gummifabrik. Efter några år sålde hon patentet till företaget som ytterligare förbättrade idén. Hästskon säljs fortfarande, bland annat till Prags ridande poliser, som uppskattar mindre slitage både på hästarna och på de gamla kullerstenarna.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FC9B3E4D-5155-4EFD-A8A5-578486BA1745}" type="slidenum">
              <a:rPr lang="sv-SE" smtClean="0"/>
              <a:pPr/>
              <a:t>6</a:t>
            </a:fld>
            <a:endParaRPr lang="sv-SE"/>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r>
              <a:rPr lang="sv-SE" b="1" dirty="0"/>
              <a:t>Varumärke</a:t>
            </a:r>
          </a:p>
          <a:p>
            <a:pPr eaLnBrk="1" hangingPunct="1"/>
            <a:r>
              <a:rPr lang="sv-SE" dirty="0"/>
              <a:t>Ord eller grafiskt kännetecken för en vara eller tjänst.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eaLnBrk="1" hangingPunct="1"/>
            <a:r>
              <a:rPr lang="sv-SE" dirty="0"/>
              <a:t>ICA är sedan länge ett välkänt varumärke. Det kännetecken som används av ICA idag registrerades som varumärke redan 1964 </a:t>
            </a:r>
          </a:p>
          <a:p>
            <a:pPr eaLnBrk="1" hangingPunct="1"/>
            <a:endParaRPr lang="sv-SE" dirty="0"/>
          </a:p>
          <a:p>
            <a:pPr eaLnBrk="1" hangingPunct="1"/>
            <a:r>
              <a:rPr lang="sv-SE" dirty="0"/>
              <a:t>Carolina Klüft är både en omtyckt friidrottare och ett varumärke. Sedan 2003 finns hennes namn registrerat som varumärke hos oss på PRV </a:t>
            </a:r>
          </a:p>
          <a:p>
            <a:pPr eaLnBrk="1" hangingPunct="1"/>
            <a:r>
              <a:rPr lang="sv-SE" dirty="0"/>
              <a:t>Löfbergs har inte bara sin logotyp registrerad som varumärke, de har också registrerat sin lila färg hos PRV.  </a:t>
            </a:r>
          </a:p>
          <a:p>
            <a:pPr eaLnBrk="1" hangingPunct="1"/>
            <a:r>
              <a:rPr lang="sv-SE" dirty="0"/>
              <a:t>Först med att registrera ett ljudmärke i Sverige var Hemglass. Deras välkända melodi har varit ett registrerat varumärke sen 1999. </a:t>
            </a:r>
          </a:p>
          <a:p>
            <a:endParaRPr lang="sv-SE" dirty="0"/>
          </a:p>
        </p:txBody>
      </p:sp>
      <p:sp>
        <p:nvSpPr>
          <p:cNvPr id="4" name="Platshållare för bildnummer 3"/>
          <p:cNvSpPr>
            <a:spLocks noGrp="1"/>
          </p:cNvSpPr>
          <p:nvPr>
            <p:ph type="sldNum" sz="quarter" idx="10"/>
          </p:nvPr>
        </p:nvSpPr>
        <p:spPr/>
        <p:txBody>
          <a:bodyPr/>
          <a:lstStyle/>
          <a:p>
            <a:fld id="{0BABE011-2475-4E00-91D1-4F61F0093CEE}" type="slidenum">
              <a:rPr lang="sv-SE" smtClean="0"/>
              <a:t>7</a:t>
            </a:fld>
            <a:endParaRPr lang="sv-SE"/>
          </a:p>
        </p:txBody>
      </p:sp>
    </p:spTree>
    <p:extLst>
      <p:ext uri="{BB962C8B-B14F-4D97-AF65-F5344CB8AC3E}">
        <p14:creationId xmlns:p14="http://schemas.microsoft.com/office/powerpoint/2010/main" val="32649121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3BC45261-2D9C-4521-8833-6B115C83A640}" type="slidenum">
              <a:rPr lang="sv-SE" smtClean="0"/>
              <a:pPr/>
              <a:t>8</a:t>
            </a:fld>
            <a:endParaRPr lang="sv-SE"/>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r>
              <a:rPr lang="sv-SE" b="1" dirty="0"/>
              <a:t>Designskydd</a:t>
            </a:r>
            <a:r>
              <a:rPr lang="sv-SE" b="1" baseline="0" dirty="0"/>
              <a:t> = </a:t>
            </a:r>
            <a:r>
              <a:rPr lang="sv-SE" b="1" dirty="0"/>
              <a:t>Mönsterskydd</a:t>
            </a:r>
          </a:p>
          <a:p>
            <a:pPr eaLnBrk="1" hangingPunct="1"/>
            <a:r>
              <a:rPr lang="sv-SE" dirty="0"/>
              <a:t>På PRV använder vi idag ordet design och designskydd när vi beskriver och informerar om detta område. Andra ord som brukar användas när man beskriver området är formgivning och mönster (vilket fortfarande används i lagtexterna). Oavsett vilket ord som används står de idag för samma sak.  </a:t>
            </a:r>
          </a:p>
          <a:p>
            <a:r>
              <a:rPr lang="sv-SE" dirty="0"/>
              <a:t> </a:t>
            </a:r>
          </a:p>
          <a:p>
            <a:r>
              <a:rPr lang="sv-SE" dirty="0"/>
              <a:t>Med nytt menar man att designen inte tidigare får vara visad. Har man visat sin design så är den inte ny. </a:t>
            </a:r>
          </a:p>
          <a:p>
            <a:r>
              <a:rPr lang="sv-SE" dirty="0"/>
              <a:t> </a:t>
            </a:r>
          </a:p>
          <a:p>
            <a:r>
              <a:rPr lang="sv-SE" dirty="0"/>
              <a:t>Din design måste ha särprägel och med det menas att den måste vara en </a:t>
            </a:r>
            <a:r>
              <a:rPr lang="sv-SE" b="1" dirty="0"/>
              <a:t>tydlig skillnad</a:t>
            </a:r>
            <a:r>
              <a:rPr lang="sv-SE" dirty="0"/>
              <a:t> mellan din design och vad som är känt sedan tidigare. </a:t>
            </a:r>
          </a:p>
          <a:p>
            <a:pPr eaLnBrk="1" hangingPunct="1"/>
            <a:endParaRPr lang="sv-SE"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DB077FDF-8988-46BA-B783-303FD97A0AC6}" type="slidenum">
              <a:rPr lang="sv-SE" smtClean="0"/>
              <a:pPr/>
              <a:t>9</a:t>
            </a:fld>
            <a:endParaRPr lang="sv-SE"/>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r>
              <a:rPr lang="sv-SE" b="1" dirty="0"/>
              <a:t>Exempel</a:t>
            </a:r>
          </a:p>
          <a:p>
            <a:pPr eaLnBrk="1" hangingPunct="1"/>
            <a:r>
              <a:rPr lang="sv-SE" dirty="0"/>
              <a:t>Volvo Lastvagnar AB:s lastbil är skyddad både som fordon och som leksak. Det är formen som skyddas och det spelar ingen roll om det är en leksak eller ett riktigt fordon.</a:t>
            </a:r>
          </a:p>
          <a:p>
            <a:pPr eaLnBrk="1" hangingPunct="1"/>
            <a:endParaRPr lang="sv-SE" dirty="0"/>
          </a:p>
          <a:p>
            <a:pPr eaLnBrk="1" hangingPunct="1"/>
            <a:r>
              <a:rPr lang="sv-SE" dirty="0"/>
              <a:t>Mårten Lindqvist glömde både det ena och det andra. För att hjälpa sig själv att minnas designade han en dörrmatta. Dörrmattan finns i olika modeller, för den som ofta springer ifrån saker hemma kanske dörrmattan med orden ”mobilen nycklarna plånboken” kan underlätta. Och för den som oroar sig över inbrott eller att det ska börja brinna finns mattan med ”spisen</a:t>
            </a:r>
            <a:r>
              <a:rPr lang="sv-SE" baseline="0" dirty="0"/>
              <a:t> </a:t>
            </a:r>
            <a:r>
              <a:rPr lang="sv-SE" dirty="0"/>
              <a:t>fönstret strykjärnet” tryckt. Designskyddet registrerades 2005.</a:t>
            </a:r>
          </a:p>
          <a:p>
            <a:pPr eaLnBrk="1" hangingPunct="1"/>
            <a:endParaRPr lang="sv-SE" dirty="0"/>
          </a:p>
          <a:p>
            <a:pPr eaLnBrk="1" hangingPunct="1"/>
            <a:r>
              <a:rPr lang="sv-SE" dirty="0"/>
              <a:t>Genom att skydda formen på ett läkemedel får man ensamrätt på utseendet, alltså inte på den kemiska substans som medicinen består av. Genom ett skydd kan ingen annan tillverka likadana tabletter och det blir lättare att skilja dem åt.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3BC45261-2D9C-4521-8833-6B115C83A640}" type="slidenum">
              <a:rPr lang="sv-SE" smtClean="0"/>
              <a:pPr/>
              <a:t>10</a:t>
            </a:fld>
            <a:endParaRPr lang="sv-SE"/>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r>
              <a:rPr lang="sv-SE" b="1" i="0" dirty="0"/>
              <a:t>Upphovsrätt</a:t>
            </a:r>
          </a:p>
          <a:p>
            <a:r>
              <a:rPr lang="sv-SE" dirty="0"/>
              <a:t>Upphovsrätten är den del av immaterialrätten som ger skydd för musik, litteratur och annat konstnärligt skapande. Den går inte att ansöka om. Skyddet uppstår per automatik i och med att det konstnärliga verket kommer till.</a:t>
            </a:r>
          </a:p>
          <a:p>
            <a:endParaRPr lang="sv-SE" dirty="0"/>
          </a:p>
          <a:p>
            <a:r>
              <a:rPr lang="sv-SE" dirty="0"/>
              <a:t>Upphovsrätten ger konstnärer, fotografer, författare och andra skapande upphovsmän ensamrätt att bestämma över hur de egna skapade verken får framföras, spridas och visas. I förlängningen kan den upphovsrätten medföra en rätt till ekonomisk ersättning.</a:t>
            </a:r>
          </a:p>
          <a:p>
            <a:endParaRPr lang="sv-SE" dirty="0"/>
          </a:p>
          <a:p>
            <a:r>
              <a:rPr lang="sv-SE" dirty="0"/>
              <a:t>Det som omfattas av upphovsrätten är framställningar i tal eller skrift, datorprogram, databaser, musikaliska och sceniska verk, bildkonstverk inklusive fotografier, byggnadskonst, brukskonst samt alla andra uttryck för andligt skapande av litterär eller konstnärlig halt. För skydd krävs att det som skapats har en så kallad verkshöjd - det vill säga ett visst mått av originalitet och särprägel, och att verket ska komma från upphovsmannens personliga, skapande insats.</a:t>
            </a:r>
          </a:p>
          <a:p>
            <a:br>
              <a:rPr lang="sv-SE" dirty="0"/>
            </a:br>
            <a:endParaRPr lang="sv-SE" dirty="0"/>
          </a:p>
          <a:p>
            <a:pPr eaLnBrk="1" hangingPunct="1"/>
            <a:endParaRPr lang="sv-SE" dirty="0"/>
          </a:p>
        </p:txBody>
      </p:sp>
    </p:spTree>
    <p:extLst>
      <p:ext uri="{BB962C8B-B14F-4D97-AF65-F5344CB8AC3E}">
        <p14:creationId xmlns:p14="http://schemas.microsoft.com/office/powerpoint/2010/main" val="24730046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3BC45261-2D9C-4521-8833-6B115C83A640}" type="slidenum">
              <a:rPr lang="sv-SE" smtClean="0"/>
              <a:pPr/>
              <a:t>11</a:t>
            </a:fld>
            <a:endParaRPr lang="sv-SE"/>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r>
              <a:rPr lang="sv-SE" b="1" dirty="0"/>
              <a:t>Intrång och handel med piratkopierade varor</a:t>
            </a:r>
          </a:p>
          <a:p>
            <a:r>
              <a:rPr lang="sv-SE" dirty="0"/>
              <a:t>För att uppfinnare och andra innovatörer ska investera och försöka förverkliga sina idéer krävs att dessa kan få täckning för sina utvecklings- och investeringskostnader. Så snart någon har skapat en framgångsrik produkt dyker tyvärr även piratkopior upp på marknaden. Genom att undvika utvecklingskostnaderna kan oseriösa aktörer dra otillbörlig fördel av skaparens investeringar och försvåra innovatörens möjligheter att få täckning för sina kostnader. På så vis leder handeln med piratkopierade varor till att nyskapande och annan innovativ verksamhet motverkas.</a:t>
            </a:r>
          </a:p>
          <a:p>
            <a:br>
              <a:rPr lang="sv-SE" dirty="0"/>
            </a:br>
            <a:endParaRPr lang="sv-SE" dirty="0"/>
          </a:p>
          <a:p>
            <a:pPr eaLnBrk="1" hangingPunct="1"/>
            <a:endParaRPr lang="sv-SE" dirty="0"/>
          </a:p>
        </p:txBody>
      </p:sp>
    </p:spTree>
    <p:extLst>
      <p:ext uri="{BB962C8B-B14F-4D97-AF65-F5344CB8AC3E}">
        <p14:creationId xmlns:p14="http://schemas.microsoft.com/office/powerpoint/2010/main" val="22964672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grpSp>
        <p:nvGrpSpPr>
          <p:cNvPr id="14" name="Grupp 13"/>
          <p:cNvGrpSpPr/>
          <p:nvPr userDrawn="1"/>
        </p:nvGrpSpPr>
        <p:grpSpPr>
          <a:xfrm>
            <a:off x="4736421" y="5348028"/>
            <a:ext cx="2723922" cy="1105160"/>
            <a:chOff x="2465388" y="1957388"/>
            <a:chExt cx="7265988" cy="2947988"/>
          </a:xfrm>
          <a:solidFill>
            <a:schemeClr val="bg1"/>
          </a:solidFill>
        </p:grpSpPr>
        <p:sp>
          <p:nvSpPr>
            <p:cNvPr id="15" name="Freeform 5"/>
            <p:cNvSpPr>
              <a:spLocks/>
            </p:cNvSpPr>
            <p:nvPr/>
          </p:nvSpPr>
          <p:spPr bwMode="auto">
            <a:xfrm>
              <a:off x="2465388" y="1957388"/>
              <a:ext cx="2098675" cy="2871788"/>
            </a:xfrm>
            <a:custGeom>
              <a:avLst/>
              <a:gdLst>
                <a:gd name="T0" fmla="*/ 255 w 495"/>
                <a:gd name="T1" fmla="*/ 0 h 676"/>
                <a:gd name="T2" fmla="*/ 495 w 495"/>
                <a:gd name="T3" fmla="*/ 180 h 676"/>
                <a:gd name="T4" fmla="*/ 264 w 495"/>
                <a:gd name="T5" fmla="*/ 373 h 676"/>
                <a:gd name="T6" fmla="*/ 202 w 495"/>
                <a:gd name="T7" fmla="*/ 358 h 676"/>
                <a:gd name="T8" fmla="*/ 365 w 495"/>
                <a:gd name="T9" fmla="*/ 196 h 676"/>
                <a:gd name="T10" fmla="*/ 235 w 495"/>
                <a:gd name="T11" fmla="*/ 73 h 676"/>
                <a:gd name="T12" fmla="*/ 180 w 495"/>
                <a:gd name="T13" fmla="*/ 80 h 676"/>
                <a:gd name="T14" fmla="*/ 180 w 495"/>
                <a:gd name="T15" fmla="*/ 543 h 676"/>
                <a:gd name="T16" fmla="*/ 234 w 495"/>
                <a:gd name="T17" fmla="*/ 673 h 676"/>
                <a:gd name="T18" fmla="*/ 234 w 495"/>
                <a:gd name="T19" fmla="*/ 676 h 676"/>
                <a:gd name="T20" fmla="*/ 0 w 495"/>
                <a:gd name="T21" fmla="*/ 676 h 676"/>
                <a:gd name="T22" fmla="*/ 0 w 495"/>
                <a:gd name="T23" fmla="*/ 673 h 676"/>
                <a:gd name="T24" fmla="*/ 47 w 495"/>
                <a:gd name="T25" fmla="*/ 532 h 676"/>
                <a:gd name="T26" fmla="*/ 47 w 495"/>
                <a:gd name="T27" fmla="*/ 145 h 676"/>
                <a:gd name="T28" fmla="*/ 2 w 495"/>
                <a:gd name="T29" fmla="*/ 3 h 676"/>
                <a:gd name="T30" fmla="*/ 2 w 495"/>
                <a:gd name="T31" fmla="*/ 0 h 676"/>
                <a:gd name="T32" fmla="*/ 255 w 495"/>
                <a:gd name="T33" fmla="*/ 0 h 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5" h="676">
                  <a:moveTo>
                    <a:pt x="255" y="0"/>
                  </a:moveTo>
                  <a:cubicBezTo>
                    <a:pt x="389" y="0"/>
                    <a:pt x="495" y="49"/>
                    <a:pt x="495" y="180"/>
                  </a:cubicBezTo>
                  <a:cubicBezTo>
                    <a:pt x="494" y="298"/>
                    <a:pt x="381" y="373"/>
                    <a:pt x="264" y="373"/>
                  </a:cubicBezTo>
                  <a:cubicBezTo>
                    <a:pt x="239" y="373"/>
                    <a:pt x="225" y="370"/>
                    <a:pt x="202" y="358"/>
                  </a:cubicBezTo>
                  <a:cubicBezTo>
                    <a:pt x="290" y="353"/>
                    <a:pt x="365" y="295"/>
                    <a:pt x="365" y="196"/>
                  </a:cubicBezTo>
                  <a:cubicBezTo>
                    <a:pt x="365" y="106"/>
                    <a:pt x="317" y="73"/>
                    <a:pt x="235" y="73"/>
                  </a:cubicBezTo>
                  <a:cubicBezTo>
                    <a:pt x="210" y="73"/>
                    <a:pt x="204" y="76"/>
                    <a:pt x="180" y="80"/>
                  </a:cubicBezTo>
                  <a:cubicBezTo>
                    <a:pt x="180" y="543"/>
                    <a:pt x="180" y="543"/>
                    <a:pt x="180" y="543"/>
                  </a:cubicBezTo>
                  <a:cubicBezTo>
                    <a:pt x="180" y="601"/>
                    <a:pt x="179" y="642"/>
                    <a:pt x="234" y="673"/>
                  </a:cubicBezTo>
                  <a:cubicBezTo>
                    <a:pt x="234" y="676"/>
                    <a:pt x="234" y="676"/>
                    <a:pt x="234" y="676"/>
                  </a:cubicBezTo>
                  <a:cubicBezTo>
                    <a:pt x="0" y="676"/>
                    <a:pt x="0" y="676"/>
                    <a:pt x="0" y="676"/>
                  </a:cubicBezTo>
                  <a:cubicBezTo>
                    <a:pt x="0" y="673"/>
                    <a:pt x="0" y="673"/>
                    <a:pt x="0" y="673"/>
                  </a:cubicBezTo>
                  <a:cubicBezTo>
                    <a:pt x="53" y="654"/>
                    <a:pt x="47" y="578"/>
                    <a:pt x="47" y="532"/>
                  </a:cubicBezTo>
                  <a:cubicBezTo>
                    <a:pt x="47" y="145"/>
                    <a:pt x="47" y="145"/>
                    <a:pt x="47" y="145"/>
                  </a:cubicBezTo>
                  <a:cubicBezTo>
                    <a:pt x="47" y="99"/>
                    <a:pt x="53" y="24"/>
                    <a:pt x="2" y="3"/>
                  </a:cubicBezTo>
                  <a:cubicBezTo>
                    <a:pt x="2" y="0"/>
                    <a:pt x="2" y="0"/>
                    <a:pt x="2" y="0"/>
                  </a:cubicBezTo>
                  <a:lnTo>
                    <a:pt x="25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6" name="Freeform 6"/>
            <p:cNvSpPr>
              <a:spLocks/>
            </p:cNvSpPr>
            <p:nvPr/>
          </p:nvSpPr>
          <p:spPr bwMode="auto">
            <a:xfrm>
              <a:off x="4706938" y="1957388"/>
              <a:ext cx="2840038" cy="2871788"/>
            </a:xfrm>
            <a:custGeom>
              <a:avLst/>
              <a:gdLst>
                <a:gd name="T0" fmla="*/ 290 w 670"/>
                <a:gd name="T1" fmla="*/ 0 h 676"/>
                <a:gd name="T2" fmla="*/ 507 w 670"/>
                <a:gd name="T3" fmla="*/ 169 h 676"/>
                <a:gd name="T4" fmla="*/ 356 w 670"/>
                <a:gd name="T5" fmla="*/ 346 h 676"/>
                <a:gd name="T6" fmla="*/ 499 w 670"/>
                <a:gd name="T7" fmla="*/ 528 h 676"/>
                <a:gd name="T8" fmla="*/ 670 w 670"/>
                <a:gd name="T9" fmla="*/ 676 h 676"/>
                <a:gd name="T10" fmla="*/ 543 w 670"/>
                <a:gd name="T11" fmla="*/ 676 h 676"/>
                <a:gd name="T12" fmla="*/ 415 w 670"/>
                <a:gd name="T13" fmla="*/ 620 h 676"/>
                <a:gd name="T14" fmla="*/ 336 w 670"/>
                <a:gd name="T15" fmla="*/ 520 h 676"/>
                <a:gd name="T16" fmla="*/ 199 w 670"/>
                <a:gd name="T17" fmla="*/ 325 h 676"/>
                <a:gd name="T18" fmla="*/ 369 w 670"/>
                <a:gd name="T19" fmla="*/ 178 h 676"/>
                <a:gd name="T20" fmla="*/ 236 w 670"/>
                <a:gd name="T21" fmla="*/ 64 h 676"/>
                <a:gd name="T22" fmla="*/ 179 w 670"/>
                <a:gd name="T23" fmla="*/ 72 h 676"/>
                <a:gd name="T24" fmla="*/ 179 w 670"/>
                <a:gd name="T25" fmla="*/ 532 h 676"/>
                <a:gd name="T26" fmla="*/ 225 w 670"/>
                <a:gd name="T27" fmla="*/ 673 h 676"/>
                <a:gd name="T28" fmla="*/ 225 w 670"/>
                <a:gd name="T29" fmla="*/ 676 h 676"/>
                <a:gd name="T30" fmla="*/ 0 w 670"/>
                <a:gd name="T31" fmla="*/ 676 h 676"/>
                <a:gd name="T32" fmla="*/ 0 w 670"/>
                <a:gd name="T33" fmla="*/ 673 h 676"/>
                <a:gd name="T34" fmla="*/ 45 w 670"/>
                <a:gd name="T35" fmla="*/ 532 h 676"/>
                <a:gd name="T36" fmla="*/ 45 w 670"/>
                <a:gd name="T37" fmla="*/ 145 h 676"/>
                <a:gd name="T38" fmla="*/ 0 w 670"/>
                <a:gd name="T39" fmla="*/ 3 h 676"/>
                <a:gd name="T40" fmla="*/ 0 w 670"/>
                <a:gd name="T41" fmla="*/ 0 h 676"/>
                <a:gd name="T42" fmla="*/ 290 w 670"/>
                <a:gd name="T43" fmla="*/ 0 h 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70" h="676">
                  <a:moveTo>
                    <a:pt x="290" y="0"/>
                  </a:moveTo>
                  <a:cubicBezTo>
                    <a:pt x="428" y="0"/>
                    <a:pt x="507" y="76"/>
                    <a:pt x="507" y="169"/>
                  </a:cubicBezTo>
                  <a:cubicBezTo>
                    <a:pt x="507" y="260"/>
                    <a:pt x="440" y="327"/>
                    <a:pt x="356" y="346"/>
                  </a:cubicBezTo>
                  <a:cubicBezTo>
                    <a:pt x="499" y="528"/>
                    <a:pt x="499" y="528"/>
                    <a:pt x="499" y="528"/>
                  </a:cubicBezTo>
                  <a:cubicBezTo>
                    <a:pt x="543" y="580"/>
                    <a:pt x="611" y="638"/>
                    <a:pt x="670" y="676"/>
                  </a:cubicBezTo>
                  <a:cubicBezTo>
                    <a:pt x="543" y="676"/>
                    <a:pt x="543" y="676"/>
                    <a:pt x="543" y="676"/>
                  </a:cubicBezTo>
                  <a:cubicBezTo>
                    <a:pt x="488" y="676"/>
                    <a:pt x="446" y="658"/>
                    <a:pt x="415" y="620"/>
                  </a:cubicBezTo>
                  <a:cubicBezTo>
                    <a:pt x="415" y="620"/>
                    <a:pt x="385" y="587"/>
                    <a:pt x="336" y="520"/>
                  </a:cubicBezTo>
                  <a:cubicBezTo>
                    <a:pt x="288" y="454"/>
                    <a:pt x="199" y="325"/>
                    <a:pt x="199" y="325"/>
                  </a:cubicBezTo>
                  <a:cubicBezTo>
                    <a:pt x="282" y="312"/>
                    <a:pt x="369" y="274"/>
                    <a:pt x="369" y="178"/>
                  </a:cubicBezTo>
                  <a:cubicBezTo>
                    <a:pt x="369" y="104"/>
                    <a:pt x="305" y="61"/>
                    <a:pt x="236" y="64"/>
                  </a:cubicBezTo>
                  <a:cubicBezTo>
                    <a:pt x="213" y="65"/>
                    <a:pt x="203" y="68"/>
                    <a:pt x="179" y="72"/>
                  </a:cubicBezTo>
                  <a:cubicBezTo>
                    <a:pt x="179" y="532"/>
                    <a:pt x="179" y="532"/>
                    <a:pt x="179" y="532"/>
                  </a:cubicBezTo>
                  <a:cubicBezTo>
                    <a:pt x="179" y="579"/>
                    <a:pt x="173" y="654"/>
                    <a:pt x="225" y="673"/>
                  </a:cubicBezTo>
                  <a:cubicBezTo>
                    <a:pt x="225" y="676"/>
                    <a:pt x="225" y="676"/>
                    <a:pt x="225" y="676"/>
                  </a:cubicBezTo>
                  <a:cubicBezTo>
                    <a:pt x="0" y="676"/>
                    <a:pt x="0" y="676"/>
                    <a:pt x="0" y="676"/>
                  </a:cubicBezTo>
                  <a:cubicBezTo>
                    <a:pt x="0" y="673"/>
                    <a:pt x="0" y="673"/>
                    <a:pt x="0" y="673"/>
                  </a:cubicBezTo>
                  <a:cubicBezTo>
                    <a:pt x="53" y="654"/>
                    <a:pt x="45" y="578"/>
                    <a:pt x="45" y="532"/>
                  </a:cubicBezTo>
                  <a:cubicBezTo>
                    <a:pt x="45" y="145"/>
                    <a:pt x="45" y="145"/>
                    <a:pt x="45" y="145"/>
                  </a:cubicBezTo>
                  <a:cubicBezTo>
                    <a:pt x="45" y="98"/>
                    <a:pt x="53" y="23"/>
                    <a:pt x="0" y="3"/>
                  </a:cubicBezTo>
                  <a:cubicBezTo>
                    <a:pt x="0" y="0"/>
                    <a:pt x="0" y="0"/>
                    <a:pt x="0" y="0"/>
                  </a:cubicBezTo>
                  <a:lnTo>
                    <a:pt x="29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7" name="Freeform 7"/>
            <p:cNvSpPr>
              <a:spLocks/>
            </p:cNvSpPr>
            <p:nvPr/>
          </p:nvSpPr>
          <p:spPr bwMode="auto">
            <a:xfrm>
              <a:off x="6911976" y="1957388"/>
              <a:ext cx="2819400" cy="2947988"/>
            </a:xfrm>
            <a:custGeom>
              <a:avLst/>
              <a:gdLst>
                <a:gd name="T0" fmla="*/ 513 w 665"/>
                <a:gd name="T1" fmla="*/ 186 h 694"/>
                <a:gd name="T2" fmla="*/ 512 w 665"/>
                <a:gd name="T3" fmla="*/ 3 h 694"/>
                <a:gd name="T4" fmla="*/ 512 w 665"/>
                <a:gd name="T5" fmla="*/ 0 h 694"/>
                <a:gd name="T6" fmla="*/ 665 w 665"/>
                <a:gd name="T7" fmla="*/ 0 h 694"/>
                <a:gd name="T8" fmla="*/ 402 w 665"/>
                <a:gd name="T9" fmla="*/ 694 h 694"/>
                <a:gd name="T10" fmla="*/ 236 w 665"/>
                <a:gd name="T11" fmla="*/ 570 h 694"/>
                <a:gd name="T12" fmla="*/ 80 w 665"/>
                <a:gd name="T13" fmla="*/ 150 h 694"/>
                <a:gd name="T14" fmla="*/ 0 w 665"/>
                <a:gd name="T15" fmla="*/ 3 h 694"/>
                <a:gd name="T16" fmla="*/ 0 w 665"/>
                <a:gd name="T17" fmla="*/ 0 h 694"/>
                <a:gd name="T18" fmla="*/ 183 w 665"/>
                <a:gd name="T19" fmla="*/ 0 h 694"/>
                <a:gd name="T20" fmla="*/ 182 w 665"/>
                <a:gd name="T21" fmla="*/ 12 h 694"/>
                <a:gd name="T22" fmla="*/ 210 w 665"/>
                <a:gd name="T23" fmla="*/ 108 h 694"/>
                <a:gd name="T24" fmla="*/ 373 w 665"/>
                <a:gd name="T25" fmla="*/ 555 h 694"/>
                <a:gd name="T26" fmla="*/ 513 w 665"/>
                <a:gd name="T27" fmla="*/ 186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65" h="694">
                  <a:moveTo>
                    <a:pt x="513" y="186"/>
                  </a:moveTo>
                  <a:cubicBezTo>
                    <a:pt x="541" y="113"/>
                    <a:pt x="576" y="29"/>
                    <a:pt x="512" y="3"/>
                  </a:cubicBezTo>
                  <a:cubicBezTo>
                    <a:pt x="512" y="0"/>
                    <a:pt x="512" y="0"/>
                    <a:pt x="512" y="0"/>
                  </a:cubicBezTo>
                  <a:cubicBezTo>
                    <a:pt x="665" y="0"/>
                    <a:pt x="665" y="0"/>
                    <a:pt x="665" y="0"/>
                  </a:cubicBezTo>
                  <a:cubicBezTo>
                    <a:pt x="402" y="694"/>
                    <a:pt x="402" y="694"/>
                    <a:pt x="402" y="694"/>
                  </a:cubicBezTo>
                  <a:cubicBezTo>
                    <a:pt x="319" y="659"/>
                    <a:pt x="265" y="651"/>
                    <a:pt x="236" y="570"/>
                  </a:cubicBezTo>
                  <a:cubicBezTo>
                    <a:pt x="80" y="150"/>
                    <a:pt x="80" y="150"/>
                    <a:pt x="80" y="150"/>
                  </a:cubicBezTo>
                  <a:cubicBezTo>
                    <a:pt x="61" y="98"/>
                    <a:pt x="46" y="38"/>
                    <a:pt x="0" y="3"/>
                  </a:cubicBezTo>
                  <a:cubicBezTo>
                    <a:pt x="0" y="0"/>
                    <a:pt x="0" y="0"/>
                    <a:pt x="0" y="0"/>
                  </a:cubicBezTo>
                  <a:cubicBezTo>
                    <a:pt x="183" y="0"/>
                    <a:pt x="183" y="0"/>
                    <a:pt x="183" y="0"/>
                  </a:cubicBezTo>
                  <a:cubicBezTo>
                    <a:pt x="182" y="12"/>
                    <a:pt x="182" y="12"/>
                    <a:pt x="182" y="12"/>
                  </a:cubicBezTo>
                  <a:cubicBezTo>
                    <a:pt x="182" y="35"/>
                    <a:pt x="202" y="85"/>
                    <a:pt x="210" y="108"/>
                  </a:cubicBezTo>
                  <a:cubicBezTo>
                    <a:pt x="373" y="555"/>
                    <a:pt x="373" y="555"/>
                    <a:pt x="373" y="555"/>
                  </a:cubicBezTo>
                  <a:lnTo>
                    <a:pt x="513"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
        <p:nvSpPr>
          <p:cNvPr id="13" name="Platshållare för bild 12"/>
          <p:cNvSpPr>
            <a:spLocks noGrp="1"/>
          </p:cNvSpPr>
          <p:nvPr>
            <p:ph type="pic" sz="quarter" idx="13"/>
          </p:nvPr>
        </p:nvSpPr>
        <p:spPr>
          <a:xfrm>
            <a:off x="2" y="0"/>
            <a:ext cx="12191999" cy="6858000"/>
          </a:xfrm>
          <a:custGeom>
            <a:avLst/>
            <a:gdLst>
              <a:gd name="connsiteX0" fmla="*/ 6403387 w 12191999"/>
              <a:gd name="connsiteY0" fmla="*/ 5348028 h 6858000"/>
              <a:gd name="connsiteX1" fmla="*/ 6403387 w 12191999"/>
              <a:gd name="connsiteY1" fmla="*/ 5352806 h 6858000"/>
              <a:gd name="connsiteX2" fmla="*/ 6530540 w 12191999"/>
              <a:gd name="connsiteY2" fmla="*/ 5586896 h 6858000"/>
              <a:gd name="connsiteX3" fmla="*/ 6778487 w 12191999"/>
              <a:gd name="connsiteY3" fmla="*/ 6255724 h 6858000"/>
              <a:gd name="connsiteX4" fmla="*/ 7042328 w 12191999"/>
              <a:gd name="connsiteY4" fmla="*/ 6453188 h 6858000"/>
              <a:gd name="connsiteX5" fmla="*/ 7460342 w 12191999"/>
              <a:gd name="connsiteY5" fmla="*/ 5348028 h 6858000"/>
              <a:gd name="connsiteX6" fmla="*/ 7217163 w 12191999"/>
              <a:gd name="connsiteY6" fmla="*/ 5348028 h 6858000"/>
              <a:gd name="connsiteX7" fmla="*/ 7217163 w 12191999"/>
              <a:gd name="connsiteY7" fmla="*/ 5352806 h 6858000"/>
              <a:gd name="connsiteX8" fmla="*/ 7218753 w 12191999"/>
              <a:gd name="connsiteY8" fmla="*/ 5644224 h 6858000"/>
              <a:gd name="connsiteX9" fmla="*/ 6996236 w 12191999"/>
              <a:gd name="connsiteY9" fmla="*/ 6231838 h 6858000"/>
              <a:gd name="connsiteX10" fmla="*/ 6737162 w 12191999"/>
              <a:gd name="connsiteY10" fmla="*/ 5520013 h 6858000"/>
              <a:gd name="connsiteX11" fmla="*/ 6692659 w 12191999"/>
              <a:gd name="connsiteY11" fmla="*/ 5367138 h 6858000"/>
              <a:gd name="connsiteX12" fmla="*/ 6694249 w 12191999"/>
              <a:gd name="connsiteY12" fmla="*/ 5348028 h 6858000"/>
              <a:gd name="connsiteX13" fmla="*/ 6403387 w 12191999"/>
              <a:gd name="connsiteY13" fmla="*/ 5348028 h 6858000"/>
              <a:gd name="connsiteX14" fmla="*/ 5576747 w 12191999"/>
              <a:gd name="connsiteY14" fmla="*/ 5348028 h 6858000"/>
              <a:gd name="connsiteX15" fmla="*/ 5576747 w 12191999"/>
              <a:gd name="connsiteY15" fmla="*/ 5352806 h 6858000"/>
              <a:gd name="connsiteX16" fmla="*/ 5648257 w 12191999"/>
              <a:gd name="connsiteY16" fmla="*/ 5578954 h 6858000"/>
              <a:gd name="connsiteX17" fmla="*/ 5648257 w 12191999"/>
              <a:gd name="connsiteY17" fmla="*/ 6195289 h 6858000"/>
              <a:gd name="connsiteX18" fmla="*/ 5576747 w 12191999"/>
              <a:gd name="connsiteY18" fmla="*/ 6419844 h 6858000"/>
              <a:gd name="connsiteX19" fmla="*/ 5576747 w 12191999"/>
              <a:gd name="connsiteY19" fmla="*/ 6424622 h 6858000"/>
              <a:gd name="connsiteX20" fmla="*/ 5934293 w 12191999"/>
              <a:gd name="connsiteY20" fmla="*/ 6424622 h 6858000"/>
              <a:gd name="connsiteX21" fmla="*/ 5934293 w 12191999"/>
              <a:gd name="connsiteY21" fmla="*/ 6419844 h 6858000"/>
              <a:gd name="connsiteX22" fmla="*/ 5861195 w 12191999"/>
              <a:gd name="connsiteY22" fmla="*/ 6195289 h 6858000"/>
              <a:gd name="connsiteX23" fmla="*/ 5861195 w 12191999"/>
              <a:gd name="connsiteY23" fmla="*/ 5462695 h 6858000"/>
              <a:gd name="connsiteX24" fmla="*/ 5951774 w 12191999"/>
              <a:gd name="connsiteY24" fmla="*/ 5449954 h 6858000"/>
              <a:gd name="connsiteX25" fmla="*/ 6163122 w 12191999"/>
              <a:gd name="connsiteY25" fmla="*/ 5631510 h 6858000"/>
              <a:gd name="connsiteX26" fmla="*/ 5892977 w 12191999"/>
              <a:gd name="connsiteY26" fmla="*/ 5865622 h 6858000"/>
              <a:gd name="connsiteX27" fmla="*/ 6110682 w 12191999"/>
              <a:gd name="connsiteY27" fmla="*/ 6176177 h 6858000"/>
              <a:gd name="connsiteX28" fmla="*/ 6236221 w 12191999"/>
              <a:gd name="connsiteY28" fmla="*/ 6335437 h 6858000"/>
              <a:gd name="connsiteX29" fmla="*/ 6439624 w 12191999"/>
              <a:gd name="connsiteY29" fmla="*/ 6424622 h 6858000"/>
              <a:gd name="connsiteX30" fmla="*/ 6641439 w 12191999"/>
              <a:gd name="connsiteY30" fmla="*/ 6424622 h 6858000"/>
              <a:gd name="connsiteX31" fmla="*/ 6369704 w 12191999"/>
              <a:gd name="connsiteY31" fmla="*/ 6188918 h 6858000"/>
              <a:gd name="connsiteX32" fmla="*/ 6142464 w 12191999"/>
              <a:gd name="connsiteY32" fmla="*/ 5899066 h 6858000"/>
              <a:gd name="connsiteX33" fmla="*/ 6382417 w 12191999"/>
              <a:gd name="connsiteY33" fmla="*/ 5617177 h 6858000"/>
              <a:gd name="connsiteX34" fmla="*/ 6037584 w 12191999"/>
              <a:gd name="connsiteY34" fmla="*/ 5348028 h 6858000"/>
              <a:gd name="connsiteX35" fmla="*/ 4739599 w 12191999"/>
              <a:gd name="connsiteY35" fmla="*/ 5348028 h 6858000"/>
              <a:gd name="connsiteX36" fmla="*/ 4739599 w 12191999"/>
              <a:gd name="connsiteY36" fmla="*/ 5352806 h 6858000"/>
              <a:gd name="connsiteX37" fmla="*/ 4811124 w 12191999"/>
              <a:gd name="connsiteY37" fmla="*/ 5578954 h 6858000"/>
              <a:gd name="connsiteX38" fmla="*/ 4811124 w 12191999"/>
              <a:gd name="connsiteY38" fmla="*/ 6195289 h 6858000"/>
              <a:gd name="connsiteX39" fmla="*/ 4736420 w 12191999"/>
              <a:gd name="connsiteY39" fmla="*/ 6419844 h 6858000"/>
              <a:gd name="connsiteX40" fmla="*/ 4736420 w 12191999"/>
              <a:gd name="connsiteY40" fmla="*/ 6424622 h 6858000"/>
              <a:gd name="connsiteX41" fmla="*/ 5108346 w 12191999"/>
              <a:gd name="connsiteY41" fmla="*/ 6424622 h 6858000"/>
              <a:gd name="connsiteX42" fmla="*/ 5108346 w 12191999"/>
              <a:gd name="connsiteY42" fmla="*/ 6419844 h 6858000"/>
              <a:gd name="connsiteX43" fmla="*/ 5022517 w 12191999"/>
              <a:gd name="connsiteY43" fmla="*/ 6212807 h 6858000"/>
              <a:gd name="connsiteX44" fmla="*/ 5022517 w 12191999"/>
              <a:gd name="connsiteY44" fmla="*/ 5475436 h 6858000"/>
              <a:gd name="connsiteX45" fmla="*/ 5109935 w 12191999"/>
              <a:gd name="connsiteY45" fmla="*/ 5464288 h 6858000"/>
              <a:gd name="connsiteX46" fmla="*/ 5316560 w 12191999"/>
              <a:gd name="connsiteY46" fmla="*/ 5660177 h 6858000"/>
              <a:gd name="connsiteX47" fmla="*/ 5057484 w 12191999"/>
              <a:gd name="connsiteY47" fmla="*/ 5918177 h 6858000"/>
              <a:gd name="connsiteX48" fmla="*/ 5156028 w 12191999"/>
              <a:gd name="connsiteY48" fmla="*/ 5942066 h 6858000"/>
              <a:gd name="connsiteX49" fmla="*/ 5523185 w 12191999"/>
              <a:gd name="connsiteY49" fmla="*/ 5634695 h 6858000"/>
              <a:gd name="connsiteX50" fmla="*/ 5141723 w 12191999"/>
              <a:gd name="connsiteY50" fmla="*/ 5348028 h 6858000"/>
              <a:gd name="connsiteX51" fmla="*/ 0 w 12191999"/>
              <a:gd name="connsiteY51" fmla="*/ 0 h 6858000"/>
              <a:gd name="connsiteX52" fmla="*/ 12191999 w 12191999"/>
              <a:gd name="connsiteY52" fmla="*/ 0 h 6858000"/>
              <a:gd name="connsiteX53" fmla="*/ 12191999 w 12191999"/>
              <a:gd name="connsiteY53" fmla="*/ 6858000 h 6858000"/>
              <a:gd name="connsiteX54" fmla="*/ 0 w 12191999"/>
              <a:gd name="connsiteY5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2191999" h="6858000">
                <a:moveTo>
                  <a:pt x="6403387" y="5348028"/>
                </a:moveTo>
                <a:cubicBezTo>
                  <a:pt x="6403387" y="5348028"/>
                  <a:pt x="6403387" y="5348028"/>
                  <a:pt x="6403387" y="5352806"/>
                </a:cubicBezTo>
                <a:cubicBezTo>
                  <a:pt x="6476500" y="5408541"/>
                  <a:pt x="6500341" y="5504088"/>
                  <a:pt x="6530540" y="5586896"/>
                </a:cubicBezTo>
                <a:cubicBezTo>
                  <a:pt x="6530540" y="5586896"/>
                  <a:pt x="6530540" y="5586896"/>
                  <a:pt x="6778487" y="6255724"/>
                </a:cubicBezTo>
                <a:cubicBezTo>
                  <a:pt x="6824580" y="6384713"/>
                  <a:pt x="6910408" y="6397452"/>
                  <a:pt x="7042328" y="6453188"/>
                </a:cubicBezTo>
                <a:cubicBezTo>
                  <a:pt x="7042328" y="6453188"/>
                  <a:pt x="7042328" y="6453188"/>
                  <a:pt x="7460342" y="5348028"/>
                </a:cubicBezTo>
                <a:cubicBezTo>
                  <a:pt x="7460342" y="5348028"/>
                  <a:pt x="7460342" y="5348028"/>
                  <a:pt x="7217163" y="5348028"/>
                </a:cubicBezTo>
                <a:cubicBezTo>
                  <a:pt x="7217163" y="5348028"/>
                  <a:pt x="7217163" y="5348028"/>
                  <a:pt x="7217163" y="5352806"/>
                </a:cubicBezTo>
                <a:cubicBezTo>
                  <a:pt x="7318885" y="5394209"/>
                  <a:pt x="7263256" y="5527975"/>
                  <a:pt x="7218753" y="5644224"/>
                </a:cubicBezTo>
                <a:lnTo>
                  <a:pt x="6996236" y="6231838"/>
                </a:lnTo>
                <a:cubicBezTo>
                  <a:pt x="6996236" y="6231838"/>
                  <a:pt x="6996236" y="6231838"/>
                  <a:pt x="6737162" y="5520013"/>
                </a:cubicBezTo>
                <a:cubicBezTo>
                  <a:pt x="6724447" y="5483386"/>
                  <a:pt x="6692659" y="5403764"/>
                  <a:pt x="6692659" y="5367138"/>
                </a:cubicBezTo>
                <a:cubicBezTo>
                  <a:pt x="6692659" y="5367138"/>
                  <a:pt x="6692659" y="5367138"/>
                  <a:pt x="6694249" y="5348028"/>
                </a:cubicBezTo>
                <a:cubicBezTo>
                  <a:pt x="6694249" y="5348028"/>
                  <a:pt x="6694249" y="5348028"/>
                  <a:pt x="6403387" y="5348028"/>
                </a:cubicBezTo>
                <a:close/>
                <a:moveTo>
                  <a:pt x="5576747" y="5348028"/>
                </a:moveTo>
                <a:cubicBezTo>
                  <a:pt x="5576747" y="5348028"/>
                  <a:pt x="5576747" y="5348028"/>
                  <a:pt x="5576747" y="5352806"/>
                </a:cubicBezTo>
                <a:cubicBezTo>
                  <a:pt x="5660969" y="5384658"/>
                  <a:pt x="5648257" y="5504103"/>
                  <a:pt x="5648257" y="5578954"/>
                </a:cubicBezTo>
                <a:cubicBezTo>
                  <a:pt x="5648257" y="5578954"/>
                  <a:pt x="5648257" y="5578954"/>
                  <a:pt x="5648257" y="6195289"/>
                </a:cubicBezTo>
                <a:cubicBezTo>
                  <a:pt x="5648257" y="6268548"/>
                  <a:pt x="5660969" y="6389585"/>
                  <a:pt x="5576747" y="6419844"/>
                </a:cubicBezTo>
                <a:cubicBezTo>
                  <a:pt x="5576747" y="6419844"/>
                  <a:pt x="5576747" y="6419844"/>
                  <a:pt x="5576747" y="6424622"/>
                </a:cubicBezTo>
                <a:cubicBezTo>
                  <a:pt x="5576747" y="6424622"/>
                  <a:pt x="5576747" y="6424622"/>
                  <a:pt x="5934293" y="6424622"/>
                </a:cubicBezTo>
                <a:cubicBezTo>
                  <a:pt x="5934293" y="6424622"/>
                  <a:pt x="5934293" y="6424622"/>
                  <a:pt x="5934293" y="6419844"/>
                </a:cubicBezTo>
                <a:cubicBezTo>
                  <a:pt x="5851661" y="6389585"/>
                  <a:pt x="5861195" y="6270141"/>
                  <a:pt x="5861195" y="6195289"/>
                </a:cubicBezTo>
                <a:cubicBezTo>
                  <a:pt x="5861195" y="6195289"/>
                  <a:pt x="5861195" y="6195289"/>
                  <a:pt x="5861195" y="5462695"/>
                </a:cubicBezTo>
                <a:cubicBezTo>
                  <a:pt x="5899333" y="5456325"/>
                  <a:pt x="5915224" y="5451547"/>
                  <a:pt x="5951774" y="5449954"/>
                </a:cubicBezTo>
                <a:cubicBezTo>
                  <a:pt x="6061421" y="5445177"/>
                  <a:pt x="6163122" y="5513658"/>
                  <a:pt x="6163122" y="5631510"/>
                </a:cubicBezTo>
                <a:cubicBezTo>
                  <a:pt x="6163122" y="5784399"/>
                  <a:pt x="6024872" y="5844918"/>
                  <a:pt x="5892977" y="5865622"/>
                </a:cubicBezTo>
                <a:cubicBezTo>
                  <a:pt x="5892977" y="5865622"/>
                  <a:pt x="6034406" y="6071066"/>
                  <a:pt x="6110682" y="6176177"/>
                </a:cubicBezTo>
                <a:cubicBezTo>
                  <a:pt x="6188548" y="6282881"/>
                  <a:pt x="6236221" y="6335437"/>
                  <a:pt x="6236221" y="6335437"/>
                </a:cubicBezTo>
                <a:cubicBezTo>
                  <a:pt x="6285482" y="6395956"/>
                  <a:pt x="6352224" y="6424622"/>
                  <a:pt x="6439624" y="6424622"/>
                </a:cubicBezTo>
                <a:cubicBezTo>
                  <a:pt x="6439624" y="6424622"/>
                  <a:pt x="6439624" y="6424622"/>
                  <a:pt x="6641439" y="6424622"/>
                </a:cubicBezTo>
                <a:cubicBezTo>
                  <a:pt x="6547683" y="6364104"/>
                  <a:pt x="6439624" y="6271733"/>
                  <a:pt x="6369704" y="6188918"/>
                </a:cubicBezTo>
                <a:cubicBezTo>
                  <a:pt x="6369704" y="6188918"/>
                  <a:pt x="6369704" y="6188918"/>
                  <a:pt x="6142464" y="5899066"/>
                </a:cubicBezTo>
                <a:cubicBezTo>
                  <a:pt x="6275948" y="5868807"/>
                  <a:pt x="6382417" y="5762103"/>
                  <a:pt x="6382417" y="5617177"/>
                </a:cubicBezTo>
                <a:cubicBezTo>
                  <a:pt x="6382417" y="5469065"/>
                  <a:pt x="6256879" y="5348028"/>
                  <a:pt x="6037584" y="5348028"/>
                </a:cubicBezTo>
                <a:close/>
                <a:moveTo>
                  <a:pt x="4739599" y="5348028"/>
                </a:moveTo>
                <a:cubicBezTo>
                  <a:pt x="4739599" y="5348028"/>
                  <a:pt x="4739599" y="5348028"/>
                  <a:pt x="4739599" y="5352806"/>
                </a:cubicBezTo>
                <a:cubicBezTo>
                  <a:pt x="4820660" y="5386251"/>
                  <a:pt x="4811124" y="5505695"/>
                  <a:pt x="4811124" y="5578954"/>
                </a:cubicBezTo>
                <a:cubicBezTo>
                  <a:pt x="4811124" y="5578954"/>
                  <a:pt x="4811124" y="5578954"/>
                  <a:pt x="4811124" y="6195289"/>
                </a:cubicBezTo>
                <a:cubicBezTo>
                  <a:pt x="4811124" y="6268548"/>
                  <a:pt x="4820660" y="6389585"/>
                  <a:pt x="4736420" y="6419844"/>
                </a:cubicBezTo>
                <a:cubicBezTo>
                  <a:pt x="4736420" y="6419844"/>
                  <a:pt x="4736420" y="6419844"/>
                  <a:pt x="4736420" y="6424622"/>
                </a:cubicBezTo>
                <a:cubicBezTo>
                  <a:pt x="4736420" y="6424622"/>
                  <a:pt x="4736420" y="6424622"/>
                  <a:pt x="5108346" y="6424622"/>
                </a:cubicBezTo>
                <a:cubicBezTo>
                  <a:pt x="5108346" y="6424622"/>
                  <a:pt x="5108346" y="6424622"/>
                  <a:pt x="5108346" y="6419844"/>
                </a:cubicBezTo>
                <a:cubicBezTo>
                  <a:pt x="5020928" y="6370474"/>
                  <a:pt x="5022517" y="6305178"/>
                  <a:pt x="5022517" y="6212807"/>
                </a:cubicBezTo>
                <a:cubicBezTo>
                  <a:pt x="5022517" y="6212807"/>
                  <a:pt x="5022517" y="6212807"/>
                  <a:pt x="5022517" y="5475436"/>
                </a:cubicBezTo>
                <a:cubicBezTo>
                  <a:pt x="5060663" y="5469065"/>
                  <a:pt x="5070200" y="5464288"/>
                  <a:pt x="5109935" y="5464288"/>
                </a:cubicBezTo>
                <a:cubicBezTo>
                  <a:pt x="5240268" y="5464288"/>
                  <a:pt x="5316560" y="5516843"/>
                  <a:pt x="5316560" y="5660177"/>
                </a:cubicBezTo>
                <a:cubicBezTo>
                  <a:pt x="5316560" y="5817844"/>
                  <a:pt x="5197354" y="5910214"/>
                  <a:pt x="5057484" y="5918177"/>
                </a:cubicBezTo>
                <a:cubicBezTo>
                  <a:pt x="5094041" y="5937288"/>
                  <a:pt x="5116293" y="5942066"/>
                  <a:pt x="5156028" y="5942066"/>
                </a:cubicBezTo>
                <a:cubicBezTo>
                  <a:pt x="5341991" y="5942066"/>
                  <a:pt x="5521596" y="5822621"/>
                  <a:pt x="5523185" y="5634695"/>
                </a:cubicBezTo>
                <a:cubicBezTo>
                  <a:pt x="5523185" y="5426065"/>
                  <a:pt x="5354706" y="5348028"/>
                  <a:pt x="5141723" y="5348028"/>
                </a:cubicBezTo>
                <a:close/>
                <a:moveTo>
                  <a:pt x="0" y="0"/>
                </a:moveTo>
                <a:lnTo>
                  <a:pt x="12191999" y="0"/>
                </a:lnTo>
                <a:lnTo>
                  <a:pt x="12191999" y="6858000"/>
                </a:lnTo>
                <a:lnTo>
                  <a:pt x="0" y="6858000"/>
                </a:lnTo>
                <a:close/>
              </a:path>
            </a:pathLst>
          </a:custGeom>
          <a:solidFill>
            <a:schemeClr val="bg1">
              <a:lumMod val="85000"/>
            </a:schemeClr>
          </a:solidFill>
        </p:spPr>
        <p:txBody>
          <a:bodyPr wrap="square">
            <a:noAutofit/>
          </a:bodyPr>
          <a:lstStyle/>
          <a:p>
            <a:r>
              <a:rPr lang="sv-SE"/>
              <a:t>Klicka på ikonen för att lägga till en bild</a:t>
            </a:r>
          </a:p>
        </p:txBody>
      </p:sp>
      <p:sp>
        <p:nvSpPr>
          <p:cNvPr id="2" name="Title 1"/>
          <p:cNvSpPr>
            <a:spLocks noGrp="1"/>
          </p:cNvSpPr>
          <p:nvPr>
            <p:ph type="ctrTitle"/>
          </p:nvPr>
        </p:nvSpPr>
        <p:spPr>
          <a:xfrm>
            <a:off x="1524000" y="1360484"/>
            <a:ext cx="9144000" cy="2387600"/>
          </a:xfrm>
        </p:spPr>
        <p:txBody>
          <a:bodyPr anchor="b"/>
          <a:lstStyle>
            <a:lvl1pPr algn="ctr">
              <a:defRPr sz="6000">
                <a:solidFill>
                  <a:schemeClr val="bg1"/>
                </a:solidFill>
              </a:defRPr>
            </a:lvl1pPr>
          </a:lstStyle>
          <a:p>
            <a:r>
              <a:rPr lang="sv-SE"/>
              <a:t>Klicka här för att ändra format</a:t>
            </a:r>
            <a:endParaRPr lang="en-US" dirty="0"/>
          </a:p>
        </p:txBody>
      </p:sp>
      <p:sp>
        <p:nvSpPr>
          <p:cNvPr id="3" name="Subtitle 2"/>
          <p:cNvSpPr>
            <a:spLocks noGrp="1"/>
          </p:cNvSpPr>
          <p:nvPr>
            <p:ph type="subTitle" idx="1"/>
          </p:nvPr>
        </p:nvSpPr>
        <p:spPr>
          <a:xfrm>
            <a:off x="1524000" y="3840159"/>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6/17/2019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968731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6/17/2019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01761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TwoObj">
  <p:cSld name="Rubrik, text och 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696384" y="274638"/>
            <a:ext cx="10886016" cy="1143000"/>
          </a:xfrm>
        </p:spPr>
        <p:txBody>
          <a:bodyPr/>
          <a:lstStyle/>
          <a:p>
            <a:r>
              <a:rPr lang="sv-SE"/>
              <a:t>Klicka här för att ändra format</a:t>
            </a:r>
          </a:p>
        </p:txBody>
      </p:sp>
      <p:sp>
        <p:nvSpPr>
          <p:cNvPr id="3" name="Platshållare för text 2"/>
          <p:cNvSpPr>
            <a:spLocks noGrp="1"/>
          </p:cNvSpPr>
          <p:nvPr>
            <p:ph type="body" sz="half" idx="1"/>
          </p:nvPr>
        </p:nvSpPr>
        <p:spPr>
          <a:xfrm>
            <a:off x="696384" y="1600201"/>
            <a:ext cx="5340349" cy="426561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quarter" idx="2"/>
          </p:nvPr>
        </p:nvSpPr>
        <p:spPr>
          <a:xfrm>
            <a:off x="6239933" y="1600201"/>
            <a:ext cx="5342467" cy="205581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innehåll 4"/>
          <p:cNvSpPr>
            <a:spLocks noGrp="1"/>
          </p:cNvSpPr>
          <p:nvPr>
            <p:ph sz="quarter" idx="3"/>
          </p:nvPr>
        </p:nvSpPr>
        <p:spPr>
          <a:xfrm>
            <a:off x="6239933" y="3808413"/>
            <a:ext cx="5342467" cy="20574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Rectangle 57"/>
          <p:cNvSpPr>
            <a:spLocks noGrp="1" noChangeArrowheads="1"/>
          </p:cNvSpPr>
          <p:nvPr>
            <p:ph type="dt" sz="half" idx="10"/>
          </p:nvPr>
        </p:nvSpPr>
        <p:spPr>
          <a:ln/>
        </p:spPr>
        <p:txBody>
          <a:bodyPr/>
          <a:lstStyle>
            <a:lvl1pPr>
              <a:defRPr/>
            </a:lvl1pPr>
          </a:lstStyle>
          <a:p>
            <a:pPr>
              <a:defRPr/>
            </a:pPr>
            <a:fld id="{5972085F-3B79-435E-9A4E-2F53F7007E75}" type="datetime1">
              <a:rPr lang="sv-SE"/>
              <a:pPr>
                <a:defRPr/>
              </a:pPr>
              <a:t>2019-06-17</a:t>
            </a:fld>
            <a:endParaRPr lang="sv-SE"/>
          </a:p>
        </p:txBody>
      </p:sp>
    </p:spTree>
    <p:extLst>
      <p:ext uri="{BB962C8B-B14F-4D97-AF65-F5344CB8AC3E}">
        <p14:creationId xmlns:p14="http://schemas.microsoft.com/office/powerpoint/2010/main" val="2543049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bild 2">
    <p:spTree>
      <p:nvGrpSpPr>
        <p:cNvPr id="1" name=""/>
        <p:cNvGrpSpPr/>
        <p:nvPr/>
      </p:nvGrpSpPr>
      <p:grpSpPr>
        <a:xfrm>
          <a:off x="0" y="0"/>
          <a:ext cx="0" cy="0"/>
          <a:chOff x="0" y="0"/>
          <a:chExt cx="0" cy="0"/>
        </a:xfrm>
      </p:grpSpPr>
      <p:grpSp>
        <p:nvGrpSpPr>
          <p:cNvPr id="14" name="Grupp 13"/>
          <p:cNvGrpSpPr/>
          <p:nvPr userDrawn="1"/>
        </p:nvGrpSpPr>
        <p:grpSpPr>
          <a:xfrm>
            <a:off x="4736421" y="5348028"/>
            <a:ext cx="2723922" cy="1105160"/>
            <a:chOff x="2465388" y="1957388"/>
            <a:chExt cx="7265988" cy="2947988"/>
          </a:xfrm>
          <a:solidFill>
            <a:schemeClr val="bg1"/>
          </a:solidFill>
        </p:grpSpPr>
        <p:sp>
          <p:nvSpPr>
            <p:cNvPr id="15" name="Freeform 5"/>
            <p:cNvSpPr>
              <a:spLocks/>
            </p:cNvSpPr>
            <p:nvPr/>
          </p:nvSpPr>
          <p:spPr bwMode="auto">
            <a:xfrm>
              <a:off x="2465388" y="1957388"/>
              <a:ext cx="2098675" cy="2871788"/>
            </a:xfrm>
            <a:custGeom>
              <a:avLst/>
              <a:gdLst>
                <a:gd name="T0" fmla="*/ 255 w 495"/>
                <a:gd name="T1" fmla="*/ 0 h 676"/>
                <a:gd name="T2" fmla="*/ 495 w 495"/>
                <a:gd name="T3" fmla="*/ 180 h 676"/>
                <a:gd name="T4" fmla="*/ 264 w 495"/>
                <a:gd name="T5" fmla="*/ 373 h 676"/>
                <a:gd name="T6" fmla="*/ 202 w 495"/>
                <a:gd name="T7" fmla="*/ 358 h 676"/>
                <a:gd name="T8" fmla="*/ 365 w 495"/>
                <a:gd name="T9" fmla="*/ 196 h 676"/>
                <a:gd name="T10" fmla="*/ 235 w 495"/>
                <a:gd name="T11" fmla="*/ 73 h 676"/>
                <a:gd name="T12" fmla="*/ 180 w 495"/>
                <a:gd name="T13" fmla="*/ 80 h 676"/>
                <a:gd name="T14" fmla="*/ 180 w 495"/>
                <a:gd name="T15" fmla="*/ 543 h 676"/>
                <a:gd name="T16" fmla="*/ 234 w 495"/>
                <a:gd name="T17" fmla="*/ 673 h 676"/>
                <a:gd name="T18" fmla="*/ 234 w 495"/>
                <a:gd name="T19" fmla="*/ 676 h 676"/>
                <a:gd name="T20" fmla="*/ 0 w 495"/>
                <a:gd name="T21" fmla="*/ 676 h 676"/>
                <a:gd name="T22" fmla="*/ 0 w 495"/>
                <a:gd name="T23" fmla="*/ 673 h 676"/>
                <a:gd name="T24" fmla="*/ 47 w 495"/>
                <a:gd name="T25" fmla="*/ 532 h 676"/>
                <a:gd name="T26" fmla="*/ 47 w 495"/>
                <a:gd name="T27" fmla="*/ 145 h 676"/>
                <a:gd name="T28" fmla="*/ 2 w 495"/>
                <a:gd name="T29" fmla="*/ 3 h 676"/>
                <a:gd name="T30" fmla="*/ 2 w 495"/>
                <a:gd name="T31" fmla="*/ 0 h 676"/>
                <a:gd name="T32" fmla="*/ 255 w 495"/>
                <a:gd name="T33" fmla="*/ 0 h 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5" h="676">
                  <a:moveTo>
                    <a:pt x="255" y="0"/>
                  </a:moveTo>
                  <a:cubicBezTo>
                    <a:pt x="389" y="0"/>
                    <a:pt x="495" y="49"/>
                    <a:pt x="495" y="180"/>
                  </a:cubicBezTo>
                  <a:cubicBezTo>
                    <a:pt x="494" y="298"/>
                    <a:pt x="381" y="373"/>
                    <a:pt x="264" y="373"/>
                  </a:cubicBezTo>
                  <a:cubicBezTo>
                    <a:pt x="239" y="373"/>
                    <a:pt x="225" y="370"/>
                    <a:pt x="202" y="358"/>
                  </a:cubicBezTo>
                  <a:cubicBezTo>
                    <a:pt x="290" y="353"/>
                    <a:pt x="365" y="295"/>
                    <a:pt x="365" y="196"/>
                  </a:cubicBezTo>
                  <a:cubicBezTo>
                    <a:pt x="365" y="106"/>
                    <a:pt x="317" y="73"/>
                    <a:pt x="235" y="73"/>
                  </a:cubicBezTo>
                  <a:cubicBezTo>
                    <a:pt x="210" y="73"/>
                    <a:pt x="204" y="76"/>
                    <a:pt x="180" y="80"/>
                  </a:cubicBezTo>
                  <a:cubicBezTo>
                    <a:pt x="180" y="543"/>
                    <a:pt x="180" y="543"/>
                    <a:pt x="180" y="543"/>
                  </a:cubicBezTo>
                  <a:cubicBezTo>
                    <a:pt x="180" y="601"/>
                    <a:pt x="179" y="642"/>
                    <a:pt x="234" y="673"/>
                  </a:cubicBezTo>
                  <a:cubicBezTo>
                    <a:pt x="234" y="676"/>
                    <a:pt x="234" y="676"/>
                    <a:pt x="234" y="676"/>
                  </a:cubicBezTo>
                  <a:cubicBezTo>
                    <a:pt x="0" y="676"/>
                    <a:pt x="0" y="676"/>
                    <a:pt x="0" y="676"/>
                  </a:cubicBezTo>
                  <a:cubicBezTo>
                    <a:pt x="0" y="673"/>
                    <a:pt x="0" y="673"/>
                    <a:pt x="0" y="673"/>
                  </a:cubicBezTo>
                  <a:cubicBezTo>
                    <a:pt x="53" y="654"/>
                    <a:pt x="47" y="578"/>
                    <a:pt x="47" y="532"/>
                  </a:cubicBezTo>
                  <a:cubicBezTo>
                    <a:pt x="47" y="145"/>
                    <a:pt x="47" y="145"/>
                    <a:pt x="47" y="145"/>
                  </a:cubicBezTo>
                  <a:cubicBezTo>
                    <a:pt x="47" y="99"/>
                    <a:pt x="53" y="24"/>
                    <a:pt x="2" y="3"/>
                  </a:cubicBezTo>
                  <a:cubicBezTo>
                    <a:pt x="2" y="0"/>
                    <a:pt x="2" y="0"/>
                    <a:pt x="2" y="0"/>
                  </a:cubicBezTo>
                  <a:lnTo>
                    <a:pt x="25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6" name="Freeform 6"/>
            <p:cNvSpPr>
              <a:spLocks/>
            </p:cNvSpPr>
            <p:nvPr/>
          </p:nvSpPr>
          <p:spPr bwMode="auto">
            <a:xfrm>
              <a:off x="4706938" y="1957388"/>
              <a:ext cx="2840038" cy="2871788"/>
            </a:xfrm>
            <a:custGeom>
              <a:avLst/>
              <a:gdLst>
                <a:gd name="T0" fmla="*/ 290 w 670"/>
                <a:gd name="T1" fmla="*/ 0 h 676"/>
                <a:gd name="T2" fmla="*/ 507 w 670"/>
                <a:gd name="T3" fmla="*/ 169 h 676"/>
                <a:gd name="T4" fmla="*/ 356 w 670"/>
                <a:gd name="T5" fmla="*/ 346 h 676"/>
                <a:gd name="T6" fmla="*/ 499 w 670"/>
                <a:gd name="T7" fmla="*/ 528 h 676"/>
                <a:gd name="T8" fmla="*/ 670 w 670"/>
                <a:gd name="T9" fmla="*/ 676 h 676"/>
                <a:gd name="T10" fmla="*/ 543 w 670"/>
                <a:gd name="T11" fmla="*/ 676 h 676"/>
                <a:gd name="T12" fmla="*/ 415 w 670"/>
                <a:gd name="T13" fmla="*/ 620 h 676"/>
                <a:gd name="T14" fmla="*/ 336 w 670"/>
                <a:gd name="T15" fmla="*/ 520 h 676"/>
                <a:gd name="T16" fmla="*/ 199 w 670"/>
                <a:gd name="T17" fmla="*/ 325 h 676"/>
                <a:gd name="T18" fmla="*/ 369 w 670"/>
                <a:gd name="T19" fmla="*/ 178 h 676"/>
                <a:gd name="T20" fmla="*/ 236 w 670"/>
                <a:gd name="T21" fmla="*/ 64 h 676"/>
                <a:gd name="T22" fmla="*/ 179 w 670"/>
                <a:gd name="T23" fmla="*/ 72 h 676"/>
                <a:gd name="T24" fmla="*/ 179 w 670"/>
                <a:gd name="T25" fmla="*/ 532 h 676"/>
                <a:gd name="T26" fmla="*/ 225 w 670"/>
                <a:gd name="T27" fmla="*/ 673 h 676"/>
                <a:gd name="T28" fmla="*/ 225 w 670"/>
                <a:gd name="T29" fmla="*/ 676 h 676"/>
                <a:gd name="T30" fmla="*/ 0 w 670"/>
                <a:gd name="T31" fmla="*/ 676 h 676"/>
                <a:gd name="T32" fmla="*/ 0 w 670"/>
                <a:gd name="T33" fmla="*/ 673 h 676"/>
                <a:gd name="T34" fmla="*/ 45 w 670"/>
                <a:gd name="T35" fmla="*/ 532 h 676"/>
                <a:gd name="T36" fmla="*/ 45 w 670"/>
                <a:gd name="T37" fmla="*/ 145 h 676"/>
                <a:gd name="T38" fmla="*/ 0 w 670"/>
                <a:gd name="T39" fmla="*/ 3 h 676"/>
                <a:gd name="T40" fmla="*/ 0 w 670"/>
                <a:gd name="T41" fmla="*/ 0 h 676"/>
                <a:gd name="T42" fmla="*/ 290 w 670"/>
                <a:gd name="T43" fmla="*/ 0 h 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70" h="676">
                  <a:moveTo>
                    <a:pt x="290" y="0"/>
                  </a:moveTo>
                  <a:cubicBezTo>
                    <a:pt x="428" y="0"/>
                    <a:pt x="507" y="76"/>
                    <a:pt x="507" y="169"/>
                  </a:cubicBezTo>
                  <a:cubicBezTo>
                    <a:pt x="507" y="260"/>
                    <a:pt x="440" y="327"/>
                    <a:pt x="356" y="346"/>
                  </a:cubicBezTo>
                  <a:cubicBezTo>
                    <a:pt x="499" y="528"/>
                    <a:pt x="499" y="528"/>
                    <a:pt x="499" y="528"/>
                  </a:cubicBezTo>
                  <a:cubicBezTo>
                    <a:pt x="543" y="580"/>
                    <a:pt x="611" y="638"/>
                    <a:pt x="670" y="676"/>
                  </a:cubicBezTo>
                  <a:cubicBezTo>
                    <a:pt x="543" y="676"/>
                    <a:pt x="543" y="676"/>
                    <a:pt x="543" y="676"/>
                  </a:cubicBezTo>
                  <a:cubicBezTo>
                    <a:pt x="488" y="676"/>
                    <a:pt x="446" y="658"/>
                    <a:pt x="415" y="620"/>
                  </a:cubicBezTo>
                  <a:cubicBezTo>
                    <a:pt x="415" y="620"/>
                    <a:pt x="385" y="587"/>
                    <a:pt x="336" y="520"/>
                  </a:cubicBezTo>
                  <a:cubicBezTo>
                    <a:pt x="288" y="454"/>
                    <a:pt x="199" y="325"/>
                    <a:pt x="199" y="325"/>
                  </a:cubicBezTo>
                  <a:cubicBezTo>
                    <a:pt x="282" y="312"/>
                    <a:pt x="369" y="274"/>
                    <a:pt x="369" y="178"/>
                  </a:cubicBezTo>
                  <a:cubicBezTo>
                    <a:pt x="369" y="104"/>
                    <a:pt x="305" y="61"/>
                    <a:pt x="236" y="64"/>
                  </a:cubicBezTo>
                  <a:cubicBezTo>
                    <a:pt x="213" y="65"/>
                    <a:pt x="203" y="68"/>
                    <a:pt x="179" y="72"/>
                  </a:cubicBezTo>
                  <a:cubicBezTo>
                    <a:pt x="179" y="532"/>
                    <a:pt x="179" y="532"/>
                    <a:pt x="179" y="532"/>
                  </a:cubicBezTo>
                  <a:cubicBezTo>
                    <a:pt x="179" y="579"/>
                    <a:pt x="173" y="654"/>
                    <a:pt x="225" y="673"/>
                  </a:cubicBezTo>
                  <a:cubicBezTo>
                    <a:pt x="225" y="676"/>
                    <a:pt x="225" y="676"/>
                    <a:pt x="225" y="676"/>
                  </a:cubicBezTo>
                  <a:cubicBezTo>
                    <a:pt x="0" y="676"/>
                    <a:pt x="0" y="676"/>
                    <a:pt x="0" y="676"/>
                  </a:cubicBezTo>
                  <a:cubicBezTo>
                    <a:pt x="0" y="673"/>
                    <a:pt x="0" y="673"/>
                    <a:pt x="0" y="673"/>
                  </a:cubicBezTo>
                  <a:cubicBezTo>
                    <a:pt x="53" y="654"/>
                    <a:pt x="45" y="578"/>
                    <a:pt x="45" y="532"/>
                  </a:cubicBezTo>
                  <a:cubicBezTo>
                    <a:pt x="45" y="145"/>
                    <a:pt x="45" y="145"/>
                    <a:pt x="45" y="145"/>
                  </a:cubicBezTo>
                  <a:cubicBezTo>
                    <a:pt x="45" y="98"/>
                    <a:pt x="53" y="23"/>
                    <a:pt x="0" y="3"/>
                  </a:cubicBezTo>
                  <a:cubicBezTo>
                    <a:pt x="0" y="0"/>
                    <a:pt x="0" y="0"/>
                    <a:pt x="0" y="0"/>
                  </a:cubicBezTo>
                  <a:lnTo>
                    <a:pt x="29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7" name="Freeform 7"/>
            <p:cNvSpPr>
              <a:spLocks/>
            </p:cNvSpPr>
            <p:nvPr/>
          </p:nvSpPr>
          <p:spPr bwMode="auto">
            <a:xfrm>
              <a:off x="6911976" y="1957388"/>
              <a:ext cx="2819400" cy="2947988"/>
            </a:xfrm>
            <a:custGeom>
              <a:avLst/>
              <a:gdLst>
                <a:gd name="T0" fmla="*/ 513 w 665"/>
                <a:gd name="T1" fmla="*/ 186 h 694"/>
                <a:gd name="T2" fmla="*/ 512 w 665"/>
                <a:gd name="T3" fmla="*/ 3 h 694"/>
                <a:gd name="T4" fmla="*/ 512 w 665"/>
                <a:gd name="T5" fmla="*/ 0 h 694"/>
                <a:gd name="T6" fmla="*/ 665 w 665"/>
                <a:gd name="T7" fmla="*/ 0 h 694"/>
                <a:gd name="T8" fmla="*/ 402 w 665"/>
                <a:gd name="T9" fmla="*/ 694 h 694"/>
                <a:gd name="T10" fmla="*/ 236 w 665"/>
                <a:gd name="T11" fmla="*/ 570 h 694"/>
                <a:gd name="T12" fmla="*/ 80 w 665"/>
                <a:gd name="T13" fmla="*/ 150 h 694"/>
                <a:gd name="T14" fmla="*/ 0 w 665"/>
                <a:gd name="T15" fmla="*/ 3 h 694"/>
                <a:gd name="T16" fmla="*/ 0 w 665"/>
                <a:gd name="T17" fmla="*/ 0 h 694"/>
                <a:gd name="T18" fmla="*/ 183 w 665"/>
                <a:gd name="T19" fmla="*/ 0 h 694"/>
                <a:gd name="T20" fmla="*/ 182 w 665"/>
                <a:gd name="T21" fmla="*/ 12 h 694"/>
                <a:gd name="T22" fmla="*/ 210 w 665"/>
                <a:gd name="T23" fmla="*/ 108 h 694"/>
                <a:gd name="T24" fmla="*/ 373 w 665"/>
                <a:gd name="T25" fmla="*/ 555 h 694"/>
                <a:gd name="T26" fmla="*/ 513 w 665"/>
                <a:gd name="T27" fmla="*/ 186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65" h="694">
                  <a:moveTo>
                    <a:pt x="513" y="186"/>
                  </a:moveTo>
                  <a:cubicBezTo>
                    <a:pt x="541" y="113"/>
                    <a:pt x="576" y="29"/>
                    <a:pt x="512" y="3"/>
                  </a:cubicBezTo>
                  <a:cubicBezTo>
                    <a:pt x="512" y="0"/>
                    <a:pt x="512" y="0"/>
                    <a:pt x="512" y="0"/>
                  </a:cubicBezTo>
                  <a:cubicBezTo>
                    <a:pt x="665" y="0"/>
                    <a:pt x="665" y="0"/>
                    <a:pt x="665" y="0"/>
                  </a:cubicBezTo>
                  <a:cubicBezTo>
                    <a:pt x="402" y="694"/>
                    <a:pt x="402" y="694"/>
                    <a:pt x="402" y="694"/>
                  </a:cubicBezTo>
                  <a:cubicBezTo>
                    <a:pt x="319" y="659"/>
                    <a:pt x="265" y="651"/>
                    <a:pt x="236" y="570"/>
                  </a:cubicBezTo>
                  <a:cubicBezTo>
                    <a:pt x="80" y="150"/>
                    <a:pt x="80" y="150"/>
                    <a:pt x="80" y="150"/>
                  </a:cubicBezTo>
                  <a:cubicBezTo>
                    <a:pt x="61" y="98"/>
                    <a:pt x="46" y="38"/>
                    <a:pt x="0" y="3"/>
                  </a:cubicBezTo>
                  <a:cubicBezTo>
                    <a:pt x="0" y="0"/>
                    <a:pt x="0" y="0"/>
                    <a:pt x="0" y="0"/>
                  </a:cubicBezTo>
                  <a:cubicBezTo>
                    <a:pt x="183" y="0"/>
                    <a:pt x="183" y="0"/>
                    <a:pt x="183" y="0"/>
                  </a:cubicBezTo>
                  <a:cubicBezTo>
                    <a:pt x="182" y="12"/>
                    <a:pt x="182" y="12"/>
                    <a:pt x="182" y="12"/>
                  </a:cubicBezTo>
                  <a:cubicBezTo>
                    <a:pt x="182" y="35"/>
                    <a:pt x="202" y="85"/>
                    <a:pt x="210" y="108"/>
                  </a:cubicBezTo>
                  <a:cubicBezTo>
                    <a:pt x="373" y="555"/>
                    <a:pt x="373" y="555"/>
                    <a:pt x="373" y="555"/>
                  </a:cubicBezTo>
                  <a:lnTo>
                    <a:pt x="513"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
        <p:nvSpPr>
          <p:cNvPr id="13" name="Platshållare för bild 12"/>
          <p:cNvSpPr>
            <a:spLocks noGrp="1"/>
          </p:cNvSpPr>
          <p:nvPr>
            <p:ph type="pic" sz="quarter" idx="13"/>
          </p:nvPr>
        </p:nvSpPr>
        <p:spPr>
          <a:xfrm>
            <a:off x="2" y="0"/>
            <a:ext cx="12191999" cy="6345238"/>
          </a:xfrm>
          <a:prstGeom prst="rect">
            <a:avLst/>
          </a:prstGeom>
          <a:solidFill>
            <a:schemeClr val="bg1">
              <a:lumMod val="85000"/>
            </a:schemeClr>
          </a:solidFill>
        </p:spPr>
        <p:txBody>
          <a:bodyPr wrap="square">
            <a:noAutofit/>
          </a:bodyPr>
          <a:lstStyle/>
          <a:p>
            <a:r>
              <a:rPr lang="sv-SE"/>
              <a:t>Klicka på ikonen för att lägga till en bild</a:t>
            </a:r>
          </a:p>
        </p:txBody>
      </p:sp>
      <p:sp>
        <p:nvSpPr>
          <p:cNvPr id="2" name="Title 1"/>
          <p:cNvSpPr>
            <a:spLocks noGrp="1"/>
          </p:cNvSpPr>
          <p:nvPr>
            <p:ph type="ctrTitle"/>
          </p:nvPr>
        </p:nvSpPr>
        <p:spPr>
          <a:xfrm>
            <a:off x="1524000" y="1360484"/>
            <a:ext cx="9144000" cy="2387600"/>
          </a:xfrm>
        </p:spPr>
        <p:txBody>
          <a:bodyPr anchor="b"/>
          <a:lstStyle>
            <a:lvl1pPr algn="ctr">
              <a:defRPr sz="6000">
                <a:solidFill>
                  <a:schemeClr val="bg1"/>
                </a:solidFill>
              </a:defRPr>
            </a:lvl1pPr>
          </a:lstStyle>
          <a:p>
            <a:r>
              <a:rPr lang="sv-SE"/>
              <a:t>Klicka här för att ändra format</a:t>
            </a:r>
            <a:endParaRPr lang="en-US" dirty="0"/>
          </a:p>
        </p:txBody>
      </p:sp>
      <p:sp>
        <p:nvSpPr>
          <p:cNvPr id="3" name="Subtitle 2"/>
          <p:cNvSpPr>
            <a:spLocks noGrp="1"/>
          </p:cNvSpPr>
          <p:nvPr>
            <p:ph type="subTitle" idx="1"/>
          </p:nvPr>
        </p:nvSpPr>
        <p:spPr>
          <a:xfrm>
            <a:off x="1524000" y="3840159"/>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6/17/2019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857386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bild 3">
    <p:spTree>
      <p:nvGrpSpPr>
        <p:cNvPr id="1" name=""/>
        <p:cNvGrpSpPr/>
        <p:nvPr/>
      </p:nvGrpSpPr>
      <p:grpSpPr>
        <a:xfrm>
          <a:off x="0" y="0"/>
          <a:ext cx="0" cy="0"/>
          <a:chOff x="0" y="0"/>
          <a:chExt cx="0" cy="0"/>
        </a:xfrm>
      </p:grpSpPr>
      <p:grpSp>
        <p:nvGrpSpPr>
          <p:cNvPr id="14" name="Grupp 13"/>
          <p:cNvGrpSpPr/>
          <p:nvPr userDrawn="1"/>
        </p:nvGrpSpPr>
        <p:grpSpPr>
          <a:xfrm>
            <a:off x="4736421" y="5348028"/>
            <a:ext cx="2723922" cy="1105160"/>
            <a:chOff x="2465388" y="1957388"/>
            <a:chExt cx="7265988" cy="2947988"/>
          </a:xfrm>
          <a:solidFill>
            <a:schemeClr val="bg1"/>
          </a:solidFill>
        </p:grpSpPr>
        <p:sp>
          <p:nvSpPr>
            <p:cNvPr id="15" name="Freeform 5"/>
            <p:cNvSpPr>
              <a:spLocks/>
            </p:cNvSpPr>
            <p:nvPr/>
          </p:nvSpPr>
          <p:spPr bwMode="auto">
            <a:xfrm>
              <a:off x="2465388" y="1957388"/>
              <a:ext cx="2098675" cy="2871788"/>
            </a:xfrm>
            <a:custGeom>
              <a:avLst/>
              <a:gdLst>
                <a:gd name="T0" fmla="*/ 255 w 495"/>
                <a:gd name="T1" fmla="*/ 0 h 676"/>
                <a:gd name="T2" fmla="*/ 495 w 495"/>
                <a:gd name="T3" fmla="*/ 180 h 676"/>
                <a:gd name="T4" fmla="*/ 264 w 495"/>
                <a:gd name="T5" fmla="*/ 373 h 676"/>
                <a:gd name="T6" fmla="*/ 202 w 495"/>
                <a:gd name="T7" fmla="*/ 358 h 676"/>
                <a:gd name="T8" fmla="*/ 365 w 495"/>
                <a:gd name="T9" fmla="*/ 196 h 676"/>
                <a:gd name="T10" fmla="*/ 235 w 495"/>
                <a:gd name="T11" fmla="*/ 73 h 676"/>
                <a:gd name="T12" fmla="*/ 180 w 495"/>
                <a:gd name="T13" fmla="*/ 80 h 676"/>
                <a:gd name="T14" fmla="*/ 180 w 495"/>
                <a:gd name="T15" fmla="*/ 543 h 676"/>
                <a:gd name="T16" fmla="*/ 234 w 495"/>
                <a:gd name="T17" fmla="*/ 673 h 676"/>
                <a:gd name="T18" fmla="*/ 234 w 495"/>
                <a:gd name="T19" fmla="*/ 676 h 676"/>
                <a:gd name="T20" fmla="*/ 0 w 495"/>
                <a:gd name="T21" fmla="*/ 676 h 676"/>
                <a:gd name="T22" fmla="*/ 0 w 495"/>
                <a:gd name="T23" fmla="*/ 673 h 676"/>
                <a:gd name="T24" fmla="*/ 47 w 495"/>
                <a:gd name="T25" fmla="*/ 532 h 676"/>
                <a:gd name="T26" fmla="*/ 47 w 495"/>
                <a:gd name="T27" fmla="*/ 145 h 676"/>
                <a:gd name="T28" fmla="*/ 2 w 495"/>
                <a:gd name="T29" fmla="*/ 3 h 676"/>
                <a:gd name="T30" fmla="*/ 2 w 495"/>
                <a:gd name="T31" fmla="*/ 0 h 676"/>
                <a:gd name="T32" fmla="*/ 255 w 495"/>
                <a:gd name="T33" fmla="*/ 0 h 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5" h="676">
                  <a:moveTo>
                    <a:pt x="255" y="0"/>
                  </a:moveTo>
                  <a:cubicBezTo>
                    <a:pt x="389" y="0"/>
                    <a:pt x="495" y="49"/>
                    <a:pt x="495" y="180"/>
                  </a:cubicBezTo>
                  <a:cubicBezTo>
                    <a:pt x="494" y="298"/>
                    <a:pt x="381" y="373"/>
                    <a:pt x="264" y="373"/>
                  </a:cubicBezTo>
                  <a:cubicBezTo>
                    <a:pt x="239" y="373"/>
                    <a:pt x="225" y="370"/>
                    <a:pt x="202" y="358"/>
                  </a:cubicBezTo>
                  <a:cubicBezTo>
                    <a:pt x="290" y="353"/>
                    <a:pt x="365" y="295"/>
                    <a:pt x="365" y="196"/>
                  </a:cubicBezTo>
                  <a:cubicBezTo>
                    <a:pt x="365" y="106"/>
                    <a:pt x="317" y="73"/>
                    <a:pt x="235" y="73"/>
                  </a:cubicBezTo>
                  <a:cubicBezTo>
                    <a:pt x="210" y="73"/>
                    <a:pt x="204" y="76"/>
                    <a:pt x="180" y="80"/>
                  </a:cubicBezTo>
                  <a:cubicBezTo>
                    <a:pt x="180" y="543"/>
                    <a:pt x="180" y="543"/>
                    <a:pt x="180" y="543"/>
                  </a:cubicBezTo>
                  <a:cubicBezTo>
                    <a:pt x="180" y="601"/>
                    <a:pt x="179" y="642"/>
                    <a:pt x="234" y="673"/>
                  </a:cubicBezTo>
                  <a:cubicBezTo>
                    <a:pt x="234" y="676"/>
                    <a:pt x="234" y="676"/>
                    <a:pt x="234" y="676"/>
                  </a:cubicBezTo>
                  <a:cubicBezTo>
                    <a:pt x="0" y="676"/>
                    <a:pt x="0" y="676"/>
                    <a:pt x="0" y="676"/>
                  </a:cubicBezTo>
                  <a:cubicBezTo>
                    <a:pt x="0" y="673"/>
                    <a:pt x="0" y="673"/>
                    <a:pt x="0" y="673"/>
                  </a:cubicBezTo>
                  <a:cubicBezTo>
                    <a:pt x="53" y="654"/>
                    <a:pt x="47" y="578"/>
                    <a:pt x="47" y="532"/>
                  </a:cubicBezTo>
                  <a:cubicBezTo>
                    <a:pt x="47" y="145"/>
                    <a:pt x="47" y="145"/>
                    <a:pt x="47" y="145"/>
                  </a:cubicBezTo>
                  <a:cubicBezTo>
                    <a:pt x="47" y="99"/>
                    <a:pt x="53" y="24"/>
                    <a:pt x="2" y="3"/>
                  </a:cubicBezTo>
                  <a:cubicBezTo>
                    <a:pt x="2" y="0"/>
                    <a:pt x="2" y="0"/>
                    <a:pt x="2" y="0"/>
                  </a:cubicBezTo>
                  <a:lnTo>
                    <a:pt x="25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6" name="Freeform 6"/>
            <p:cNvSpPr>
              <a:spLocks/>
            </p:cNvSpPr>
            <p:nvPr/>
          </p:nvSpPr>
          <p:spPr bwMode="auto">
            <a:xfrm>
              <a:off x="4706938" y="1957388"/>
              <a:ext cx="2840038" cy="2871788"/>
            </a:xfrm>
            <a:custGeom>
              <a:avLst/>
              <a:gdLst>
                <a:gd name="T0" fmla="*/ 290 w 670"/>
                <a:gd name="T1" fmla="*/ 0 h 676"/>
                <a:gd name="T2" fmla="*/ 507 w 670"/>
                <a:gd name="T3" fmla="*/ 169 h 676"/>
                <a:gd name="T4" fmla="*/ 356 w 670"/>
                <a:gd name="T5" fmla="*/ 346 h 676"/>
                <a:gd name="T6" fmla="*/ 499 w 670"/>
                <a:gd name="T7" fmla="*/ 528 h 676"/>
                <a:gd name="T8" fmla="*/ 670 w 670"/>
                <a:gd name="T9" fmla="*/ 676 h 676"/>
                <a:gd name="T10" fmla="*/ 543 w 670"/>
                <a:gd name="T11" fmla="*/ 676 h 676"/>
                <a:gd name="T12" fmla="*/ 415 w 670"/>
                <a:gd name="T13" fmla="*/ 620 h 676"/>
                <a:gd name="T14" fmla="*/ 336 w 670"/>
                <a:gd name="T15" fmla="*/ 520 h 676"/>
                <a:gd name="T16" fmla="*/ 199 w 670"/>
                <a:gd name="T17" fmla="*/ 325 h 676"/>
                <a:gd name="T18" fmla="*/ 369 w 670"/>
                <a:gd name="T19" fmla="*/ 178 h 676"/>
                <a:gd name="T20" fmla="*/ 236 w 670"/>
                <a:gd name="T21" fmla="*/ 64 h 676"/>
                <a:gd name="T22" fmla="*/ 179 w 670"/>
                <a:gd name="T23" fmla="*/ 72 h 676"/>
                <a:gd name="T24" fmla="*/ 179 w 670"/>
                <a:gd name="T25" fmla="*/ 532 h 676"/>
                <a:gd name="T26" fmla="*/ 225 w 670"/>
                <a:gd name="T27" fmla="*/ 673 h 676"/>
                <a:gd name="T28" fmla="*/ 225 w 670"/>
                <a:gd name="T29" fmla="*/ 676 h 676"/>
                <a:gd name="T30" fmla="*/ 0 w 670"/>
                <a:gd name="T31" fmla="*/ 676 h 676"/>
                <a:gd name="T32" fmla="*/ 0 w 670"/>
                <a:gd name="T33" fmla="*/ 673 h 676"/>
                <a:gd name="T34" fmla="*/ 45 w 670"/>
                <a:gd name="T35" fmla="*/ 532 h 676"/>
                <a:gd name="T36" fmla="*/ 45 w 670"/>
                <a:gd name="T37" fmla="*/ 145 h 676"/>
                <a:gd name="T38" fmla="*/ 0 w 670"/>
                <a:gd name="T39" fmla="*/ 3 h 676"/>
                <a:gd name="T40" fmla="*/ 0 w 670"/>
                <a:gd name="T41" fmla="*/ 0 h 676"/>
                <a:gd name="T42" fmla="*/ 290 w 670"/>
                <a:gd name="T43" fmla="*/ 0 h 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70" h="676">
                  <a:moveTo>
                    <a:pt x="290" y="0"/>
                  </a:moveTo>
                  <a:cubicBezTo>
                    <a:pt x="428" y="0"/>
                    <a:pt x="507" y="76"/>
                    <a:pt x="507" y="169"/>
                  </a:cubicBezTo>
                  <a:cubicBezTo>
                    <a:pt x="507" y="260"/>
                    <a:pt x="440" y="327"/>
                    <a:pt x="356" y="346"/>
                  </a:cubicBezTo>
                  <a:cubicBezTo>
                    <a:pt x="499" y="528"/>
                    <a:pt x="499" y="528"/>
                    <a:pt x="499" y="528"/>
                  </a:cubicBezTo>
                  <a:cubicBezTo>
                    <a:pt x="543" y="580"/>
                    <a:pt x="611" y="638"/>
                    <a:pt x="670" y="676"/>
                  </a:cubicBezTo>
                  <a:cubicBezTo>
                    <a:pt x="543" y="676"/>
                    <a:pt x="543" y="676"/>
                    <a:pt x="543" y="676"/>
                  </a:cubicBezTo>
                  <a:cubicBezTo>
                    <a:pt x="488" y="676"/>
                    <a:pt x="446" y="658"/>
                    <a:pt x="415" y="620"/>
                  </a:cubicBezTo>
                  <a:cubicBezTo>
                    <a:pt x="415" y="620"/>
                    <a:pt x="385" y="587"/>
                    <a:pt x="336" y="520"/>
                  </a:cubicBezTo>
                  <a:cubicBezTo>
                    <a:pt x="288" y="454"/>
                    <a:pt x="199" y="325"/>
                    <a:pt x="199" y="325"/>
                  </a:cubicBezTo>
                  <a:cubicBezTo>
                    <a:pt x="282" y="312"/>
                    <a:pt x="369" y="274"/>
                    <a:pt x="369" y="178"/>
                  </a:cubicBezTo>
                  <a:cubicBezTo>
                    <a:pt x="369" y="104"/>
                    <a:pt x="305" y="61"/>
                    <a:pt x="236" y="64"/>
                  </a:cubicBezTo>
                  <a:cubicBezTo>
                    <a:pt x="213" y="65"/>
                    <a:pt x="203" y="68"/>
                    <a:pt x="179" y="72"/>
                  </a:cubicBezTo>
                  <a:cubicBezTo>
                    <a:pt x="179" y="532"/>
                    <a:pt x="179" y="532"/>
                    <a:pt x="179" y="532"/>
                  </a:cubicBezTo>
                  <a:cubicBezTo>
                    <a:pt x="179" y="579"/>
                    <a:pt x="173" y="654"/>
                    <a:pt x="225" y="673"/>
                  </a:cubicBezTo>
                  <a:cubicBezTo>
                    <a:pt x="225" y="676"/>
                    <a:pt x="225" y="676"/>
                    <a:pt x="225" y="676"/>
                  </a:cubicBezTo>
                  <a:cubicBezTo>
                    <a:pt x="0" y="676"/>
                    <a:pt x="0" y="676"/>
                    <a:pt x="0" y="676"/>
                  </a:cubicBezTo>
                  <a:cubicBezTo>
                    <a:pt x="0" y="673"/>
                    <a:pt x="0" y="673"/>
                    <a:pt x="0" y="673"/>
                  </a:cubicBezTo>
                  <a:cubicBezTo>
                    <a:pt x="53" y="654"/>
                    <a:pt x="45" y="578"/>
                    <a:pt x="45" y="532"/>
                  </a:cubicBezTo>
                  <a:cubicBezTo>
                    <a:pt x="45" y="145"/>
                    <a:pt x="45" y="145"/>
                    <a:pt x="45" y="145"/>
                  </a:cubicBezTo>
                  <a:cubicBezTo>
                    <a:pt x="45" y="98"/>
                    <a:pt x="53" y="23"/>
                    <a:pt x="0" y="3"/>
                  </a:cubicBezTo>
                  <a:cubicBezTo>
                    <a:pt x="0" y="0"/>
                    <a:pt x="0" y="0"/>
                    <a:pt x="0" y="0"/>
                  </a:cubicBezTo>
                  <a:lnTo>
                    <a:pt x="29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7" name="Freeform 7"/>
            <p:cNvSpPr>
              <a:spLocks/>
            </p:cNvSpPr>
            <p:nvPr/>
          </p:nvSpPr>
          <p:spPr bwMode="auto">
            <a:xfrm>
              <a:off x="6911976" y="1957388"/>
              <a:ext cx="2819400" cy="2947988"/>
            </a:xfrm>
            <a:custGeom>
              <a:avLst/>
              <a:gdLst>
                <a:gd name="T0" fmla="*/ 513 w 665"/>
                <a:gd name="T1" fmla="*/ 186 h 694"/>
                <a:gd name="T2" fmla="*/ 512 w 665"/>
                <a:gd name="T3" fmla="*/ 3 h 694"/>
                <a:gd name="T4" fmla="*/ 512 w 665"/>
                <a:gd name="T5" fmla="*/ 0 h 694"/>
                <a:gd name="T6" fmla="*/ 665 w 665"/>
                <a:gd name="T7" fmla="*/ 0 h 694"/>
                <a:gd name="T8" fmla="*/ 402 w 665"/>
                <a:gd name="T9" fmla="*/ 694 h 694"/>
                <a:gd name="T10" fmla="*/ 236 w 665"/>
                <a:gd name="T11" fmla="*/ 570 h 694"/>
                <a:gd name="T12" fmla="*/ 80 w 665"/>
                <a:gd name="T13" fmla="*/ 150 h 694"/>
                <a:gd name="T14" fmla="*/ 0 w 665"/>
                <a:gd name="T15" fmla="*/ 3 h 694"/>
                <a:gd name="T16" fmla="*/ 0 w 665"/>
                <a:gd name="T17" fmla="*/ 0 h 694"/>
                <a:gd name="T18" fmla="*/ 183 w 665"/>
                <a:gd name="T19" fmla="*/ 0 h 694"/>
                <a:gd name="T20" fmla="*/ 182 w 665"/>
                <a:gd name="T21" fmla="*/ 12 h 694"/>
                <a:gd name="T22" fmla="*/ 210 w 665"/>
                <a:gd name="T23" fmla="*/ 108 h 694"/>
                <a:gd name="T24" fmla="*/ 373 w 665"/>
                <a:gd name="T25" fmla="*/ 555 h 694"/>
                <a:gd name="T26" fmla="*/ 513 w 665"/>
                <a:gd name="T27" fmla="*/ 186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65" h="694">
                  <a:moveTo>
                    <a:pt x="513" y="186"/>
                  </a:moveTo>
                  <a:cubicBezTo>
                    <a:pt x="541" y="113"/>
                    <a:pt x="576" y="29"/>
                    <a:pt x="512" y="3"/>
                  </a:cubicBezTo>
                  <a:cubicBezTo>
                    <a:pt x="512" y="0"/>
                    <a:pt x="512" y="0"/>
                    <a:pt x="512" y="0"/>
                  </a:cubicBezTo>
                  <a:cubicBezTo>
                    <a:pt x="665" y="0"/>
                    <a:pt x="665" y="0"/>
                    <a:pt x="665" y="0"/>
                  </a:cubicBezTo>
                  <a:cubicBezTo>
                    <a:pt x="402" y="694"/>
                    <a:pt x="402" y="694"/>
                    <a:pt x="402" y="694"/>
                  </a:cubicBezTo>
                  <a:cubicBezTo>
                    <a:pt x="319" y="659"/>
                    <a:pt x="265" y="651"/>
                    <a:pt x="236" y="570"/>
                  </a:cubicBezTo>
                  <a:cubicBezTo>
                    <a:pt x="80" y="150"/>
                    <a:pt x="80" y="150"/>
                    <a:pt x="80" y="150"/>
                  </a:cubicBezTo>
                  <a:cubicBezTo>
                    <a:pt x="61" y="98"/>
                    <a:pt x="46" y="38"/>
                    <a:pt x="0" y="3"/>
                  </a:cubicBezTo>
                  <a:cubicBezTo>
                    <a:pt x="0" y="0"/>
                    <a:pt x="0" y="0"/>
                    <a:pt x="0" y="0"/>
                  </a:cubicBezTo>
                  <a:cubicBezTo>
                    <a:pt x="183" y="0"/>
                    <a:pt x="183" y="0"/>
                    <a:pt x="183" y="0"/>
                  </a:cubicBezTo>
                  <a:cubicBezTo>
                    <a:pt x="182" y="12"/>
                    <a:pt x="182" y="12"/>
                    <a:pt x="182" y="12"/>
                  </a:cubicBezTo>
                  <a:cubicBezTo>
                    <a:pt x="182" y="35"/>
                    <a:pt x="202" y="85"/>
                    <a:pt x="210" y="108"/>
                  </a:cubicBezTo>
                  <a:cubicBezTo>
                    <a:pt x="373" y="555"/>
                    <a:pt x="373" y="555"/>
                    <a:pt x="373" y="555"/>
                  </a:cubicBezTo>
                  <a:lnTo>
                    <a:pt x="513"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
        <p:nvSpPr>
          <p:cNvPr id="2" name="Title 1"/>
          <p:cNvSpPr>
            <a:spLocks noGrp="1"/>
          </p:cNvSpPr>
          <p:nvPr>
            <p:ph type="ctrTitle"/>
          </p:nvPr>
        </p:nvSpPr>
        <p:spPr>
          <a:xfrm>
            <a:off x="1524000" y="1360484"/>
            <a:ext cx="9144000" cy="2387600"/>
          </a:xfrm>
        </p:spPr>
        <p:txBody>
          <a:bodyPr anchor="b"/>
          <a:lstStyle>
            <a:lvl1pPr algn="ctr">
              <a:defRPr sz="6000">
                <a:solidFill>
                  <a:schemeClr val="tx1">
                    <a:lumMod val="75000"/>
                    <a:lumOff val="25000"/>
                  </a:schemeClr>
                </a:solidFill>
              </a:defRPr>
            </a:lvl1pPr>
          </a:lstStyle>
          <a:p>
            <a:r>
              <a:rPr lang="sv-SE"/>
              <a:t>Klicka här för att ändra format</a:t>
            </a:r>
            <a:endParaRPr lang="en-US" dirty="0"/>
          </a:p>
        </p:txBody>
      </p:sp>
      <p:sp>
        <p:nvSpPr>
          <p:cNvPr id="3" name="Subtitle 2"/>
          <p:cNvSpPr>
            <a:spLocks noGrp="1"/>
          </p:cNvSpPr>
          <p:nvPr>
            <p:ph type="subTitle" idx="1"/>
          </p:nvPr>
        </p:nvSpPr>
        <p:spPr>
          <a:xfrm>
            <a:off x="1524000" y="3840159"/>
            <a:ext cx="9144000" cy="1655762"/>
          </a:xfrm>
        </p:spPr>
        <p:txBody>
          <a:bodyPr/>
          <a:lstStyle>
            <a:lvl1pPr marL="0" indent="0" algn="ctr">
              <a:buNone/>
              <a:defRPr sz="24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6/17/2019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27783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dirty="0"/>
          </a:p>
        </p:txBody>
      </p:sp>
      <p:sp>
        <p:nvSpPr>
          <p:cNvPr id="3" name="Content Placeholder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6/17/2019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4168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nehåll med bild vänster">
    <p:spTree>
      <p:nvGrpSpPr>
        <p:cNvPr id="1" name=""/>
        <p:cNvGrpSpPr/>
        <p:nvPr/>
      </p:nvGrpSpPr>
      <p:grpSpPr>
        <a:xfrm>
          <a:off x="0" y="0"/>
          <a:ext cx="0" cy="0"/>
          <a:chOff x="0" y="0"/>
          <a:chExt cx="0" cy="0"/>
        </a:xfrm>
      </p:grpSpPr>
      <p:sp>
        <p:nvSpPr>
          <p:cNvPr id="2" name="Title 1"/>
          <p:cNvSpPr>
            <a:spLocks noGrp="1"/>
          </p:cNvSpPr>
          <p:nvPr>
            <p:ph type="title"/>
          </p:nvPr>
        </p:nvSpPr>
        <p:spPr>
          <a:xfrm>
            <a:off x="431800" y="260350"/>
            <a:ext cx="11328400" cy="1260476"/>
          </a:xfrm>
        </p:spPr>
        <p:txBody>
          <a:bodyPr/>
          <a:lstStyle/>
          <a:p>
            <a:r>
              <a:rPr lang="sv-SE"/>
              <a:t>Klicka här för att ändra format</a:t>
            </a:r>
            <a:endParaRPr lang="en-US" dirty="0"/>
          </a:p>
        </p:txBody>
      </p:sp>
      <p:sp>
        <p:nvSpPr>
          <p:cNvPr id="3" name="Content Placeholder 2"/>
          <p:cNvSpPr>
            <a:spLocks noGrp="1"/>
          </p:cNvSpPr>
          <p:nvPr>
            <p:ph idx="1"/>
          </p:nvPr>
        </p:nvSpPr>
        <p:spPr>
          <a:xfrm>
            <a:off x="6248400" y="1524284"/>
            <a:ext cx="5511800" cy="482095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5" name="Platshållare för bild 4"/>
          <p:cNvSpPr>
            <a:spLocks noGrp="1"/>
          </p:cNvSpPr>
          <p:nvPr>
            <p:ph type="pic" sz="quarter" idx="10"/>
          </p:nvPr>
        </p:nvSpPr>
        <p:spPr>
          <a:xfrm>
            <a:off x="0" y="1524001"/>
            <a:ext cx="6096000" cy="4821237"/>
          </a:xfrm>
        </p:spPr>
        <p:txBody>
          <a:bodyPr/>
          <a:lstStyle/>
          <a:p>
            <a:r>
              <a:rPr lang="sv-SE"/>
              <a:t>Klicka på ikonen för att lägga till en bild</a:t>
            </a:r>
          </a:p>
        </p:txBody>
      </p:sp>
    </p:spTree>
    <p:extLst>
      <p:ext uri="{BB962C8B-B14F-4D97-AF65-F5344CB8AC3E}">
        <p14:creationId xmlns:p14="http://schemas.microsoft.com/office/powerpoint/2010/main" val="3581037869"/>
      </p:ext>
    </p:extLst>
  </p:cSld>
  <p:clrMapOvr>
    <a:masterClrMapping/>
  </p:clrMapOvr>
  <p:extLst>
    <p:ext uri="{DCECCB84-F9BA-43D5-87BE-67443E8EF086}">
      <p15:sldGuideLst xmlns:p15="http://schemas.microsoft.com/office/powerpoint/2012/main">
        <p15:guide id="1" pos="3749" userDrawn="1">
          <p15:clr>
            <a:srgbClr val="FBAE40"/>
          </p15:clr>
        </p15:guide>
        <p15:guide id="2" pos="3931"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nehåll med liten bild vänster">
    <p:spTree>
      <p:nvGrpSpPr>
        <p:cNvPr id="1" name=""/>
        <p:cNvGrpSpPr/>
        <p:nvPr/>
      </p:nvGrpSpPr>
      <p:grpSpPr>
        <a:xfrm>
          <a:off x="0" y="0"/>
          <a:ext cx="0" cy="0"/>
          <a:chOff x="0" y="0"/>
          <a:chExt cx="0" cy="0"/>
        </a:xfrm>
      </p:grpSpPr>
      <p:sp>
        <p:nvSpPr>
          <p:cNvPr id="2" name="Title 1"/>
          <p:cNvSpPr>
            <a:spLocks noGrp="1"/>
          </p:cNvSpPr>
          <p:nvPr>
            <p:ph type="title"/>
          </p:nvPr>
        </p:nvSpPr>
        <p:spPr>
          <a:xfrm>
            <a:off x="431800" y="260350"/>
            <a:ext cx="11328400" cy="1260476"/>
          </a:xfrm>
        </p:spPr>
        <p:txBody>
          <a:bodyPr/>
          <a:lstStyle/>
          <a:p>
            <a:r>
              <a:rPr lang="sv-SE"/>
              <a:t>Klicka här för att ändra format</a:t>
            </a:r>
            <a:endParaRPr lang="en-US" dirty="0"/>
          </a:p>
        </p:txBody>
      </p:sp>
      <p:sp>
        <p:nvSpPr>
          <p:cNvPr id="3" name="Content Placeholder 2"/>
          <p:cNvSpPr>
            <a:spLocks noGrp="1"/>
          </p:cNvSpPr>
          <p:nvPr>
            <p:ph idx="1"/>
          </p:nvPr>
        </p:nvSpPr>
        <p:spPr>
          <a:xfrm>
            <a:off x="3251200" y="1524284"/>
            <a:ext cx="8509000" cy="482095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5" name="Platshållare för bild 4"/>
          <p:cNvSpPr>
            <a:spLocks noGrp="1"/>
          </p:cNvSpPr>
          <p:nvPr>
            <p:ph type="pic" sz="quarter" idx="10"/>
          </p:nvPr>
        </p:nvSpPr>
        <p:spPr>
          <a:xfrm>
            <a:off x="431800" y="1524001"/>
            <a:ext cx="2616200" cy="2793999"/>
          </a:xfrm>
        </p:spPr>
        <p:txBody>
          <a:bodyPr/>
          <a:lstStyle/>
          <a:p>
            <a:r>
              <a:rPr lang="sv-SE"/>
              <a:t>Klicka på ikonen för att lägga till en bild</a:t>
            </a:r>
          </a:p>
        </p:txBody>
      </p:sp>
    </p:spTree>
    <p:extLst>
      <p:ext uri="{BB962C8B-B14F-4D97-AF65-F5344CB8AC3E}">
        <p14:creationId xmlns:p14="http://schemas.microsoft.com/office/powerpoint/2010/main" val="1860491481"/>
      </p:ext>
    </p:extLst>
  </p:cSld>
  <p:clrMapOvr>
    <a:masterClrMapping/>
  </p:clrMapOvr>
  <p:extLst>
    <p:ext uri="{DCECCB84-F9BA-43D5-87BE-67443E8EF086}">
      <p15:sldGuideLst xmlns:p15="http://schemas.microsoft.com/office/powerpoint/2012/main">
        <p15:guide id="1" pos="3749">
          <p15:clr>
            <a:srgbClr val="FBAE40"/>
          </p15:clr>
        </p15:guide>
        <p15:guide id="2" pos="393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31800" y="1520824"/>
            <a:ext cx="5562000" cy="4824413"/>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6198200" y="1520826"/>
            <a:ext cx="5562000" cy="4824412"/>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6/17/2019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
        <p:nvSpPr>
          <p:cNvPr id="9" name="Rubrik 8"/>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34367290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Jämförelse">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31800" y="1520825"/>
            <a:ext cx="5565776" cy="527050"/>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Underrubrik</a:t>
            </a:r>
          </a:p>
        </p:txBody>
      </p:sp>
      <p:sp>
        <p:nvSpPr>
          <p:cNvPr id="4" name="Content Placeholder 3"/>
          <p:cNvSpPr>
            <a:spLocks noGrp="1"/>
          </p:cNvSpPr>
          <p:nvPr>
            <p:ph sz="half" idx="2"/>
          </p:nvPr>
        </p:nvSpPr>
        <p:spPr>
          <a:xfrm>
            <a:off x="431800" y="2047876"/>
            <a:ext cx="5565776" cy="4297362"/>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hasCustomPrompt="1"/>
          </p:nvPr>
        </p:nvSpPr>
        <p:spPr>
          <a:xfrm>
            <a:off x="6172200" y="1520825"/>
            <a:ext cx="5588000" cy="527050"/>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Underrubrik</a:t>
            </a:r>
          </a:p>
        </p:txBody>
      </p:sp>
      <p:sp>
        <p:nvSpPr>
          <p:cNvPr id="6" name="Content Placeholder 5"/>
          <p:cNvSpPr>
            <a:spLocks noGrp="1"/>
          </p:cNvSpPr>
          <p:nvPr>
            <p:ph sz="quarter" idx="4"/>
          </p:nvPr>
        </p:nvSpPr>
        <p:spPr>
          <a:xfrm>
            <a:off x="6172200" y="2047876"/>
            <a:ext cx="5588000" cy="4297362"/>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10" name="Rubrik 9"/>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1783834322"/>
      </p:ext>
    </p:extLst>
  </p:cSld>
  <p:clrMapOvr>
    <a:masterClrMapping/>
  </p:clrMapOvr>
  <p:extLst mod="1">
    <p:ext uri="{DCECCB84-F9BA-43D5-87BE-67443E8EF086}">
      <p15:sldGuideLst xmlns:p15="http://schemas.microsoft.com/office/powerpoint/2012/main">
        <p15:guide id="1" orient="horz" pos="414"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6/17/2019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067888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800" y="260350"/>
            <a:ext cx="11328400" cy="1260476"/>
          </a:xfrm>
          <a:prstGeom prst="rect">
            <a:avLst/>
          </a:prstGeom>
        </p:spPr>
        <p:txBody>
          <a:bodyPr vert="horz" lIns="0" tIns="0" rIns="0" bIns="0" rtlCol="0" anchor="ctr">
            <a:noAutofit/>
          </a:bodyPr>
          <a:lstStyle/>
          <a:p>
            <a:r>
              <a:rPr lang="sv-SE" dirty="0"/>
              <a:t>Klicka här för att ändra format</a:t>
            </a:r>
            <a:endParaRPr lang="en-US" dirty="0"/>
          </a:p>
        </p:txBody>
      </p:sp>
      <p:sp>
        <p:nvSpPr>
          <p:cNvPr id="3" name="Text Placeholder 2"/>
          <p:cNvSpPr>
            <a:spLocks noGrp="1"/>
          </p:cNvSpPr>
          <p:nvPr>
            <p:ph type="body" idx="1"/>
          </p:nvPr>
        </p:nvSpPr>
        <p:spPr>
          <a:xfrm>
            <a:off x="431800" y="1520824"/>
            <a:ext cx="11328400" cy="4824413"/>
          </a:xfrm>
          <a:prstGeom prst="rect">
            <a:avLst/>
          </a:prstGeom>
        </p:spPr>
        <p:txBody>
          <a:bodyPr vert="horz" lIns="0" tIns="0" rIns="0" bIns="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6/17/2019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
        <p:nvSpPr>
          <p:cNvPr id="7" name="Rektangel 6"/>
          <p:cNvSpPr/>
          <p:nvPr userDrawn="1"/>
        </p:nvSpPr>
        <p:spPr>
          <a:xfrm>
            <a:off x="0" y="6786000"/>
            <a:ext cx="12192000" cy="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cxnSp>
        <p:nvCxnSpPr>
          <p:cNvPr id="8" name="Rak koppling 7"/>
          <p:cNvCxnSpPr/>
          <p:nvPr userDrawn="1"/>
        </p:nvCxnSpPr>
        <p:spPr>
          <a:xfrm>
            <a:off x="0" y="6339569"/>
            <a:ext cx="12192000" cy="0"/>
          </a:xfrm>
          <a:prstGeom prst="line">
            <a:avLst/>
          </a:prstGeom>
          <a:ln w="31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pic>
        <p:nvPicPr>
          <p:cNvPr id="9" name="Bildobjekt 8"/>
          <p:cNvPicPr>
            <a:picLocks noChangeAspect="1"/>
          </p:cNvPicPr>
          <p:nvPr userDrawn="1"/>
        </p:nvPicPr>
        <p:blipFill>
          <a:blip r:embed="rId13"/>
          <a:stretch>
            <a:fillRect/>
          </a:stretch>
        </p:blipFill>
        <p:spPr>
          <a:xfrm>
            <a:off x="11275421" y="6424623"/>
            <a:ext cx="825169" cy="335466"/>
          </a:xfrm>
          <a:prstGeom prst="rect">
            <a:avLst/>
          </a:prstGeom>
        </p:spPr>
      </p:pic>
    </p:spTree>
    <p:extLst>
      <p:ext uri="{BB962C8B-B14F-4D97-AF65-F5344CB8AC3E}">
        <p14:creationId xmlns:p14="http://schemas.microsoft.com/office/powerpoint/2010/main" val="471316445"/>
      </p:ext>
    </p:extLst>
  </p:cSld>
  <p:clrMap bg1="lt1" tx1="dk1" bg2="lt2" tx2="dk2" accent1="accent1" accent2="accent2" accent3="accent3" accent4="accent4" accent5="accent5" accent6="accent6" hlink="hlink" folHlink="folHlink"/>
  <p:sldLayoutIdLst>
    <p:sldLayoutId id="2147483673" r:id="rId1"/>
    <p:sldLayoutId id="2147483689" r:id="rId2"/>
    <p:sldLayoutId id="2147483690" r:id="rId3"/>
    <p:sldLayoutId id="2147483674" r:id="rId4"/>
    <p:sldLayoutId id="2147483691" r:id="rId5"/>
    <p:sldLayoutId id="2147483692" r:id="rId6"/>
    <p:sldLayoutId id="2147483676" r:id="rId7"/>
    <p:sldLayoutId id="2147483665" r:id="rId8"/>
    <p:sldLayoutId id="2147483678" r:id="rId9"/>
    <p:sldLayoutId id="2147483679" r:id="rId10"/>
    <p:sldLayoutId id="2147483694" r:id="rId11"/>
  </p:sldLayoutIdLst>
  <p:txStyles>
    <p:titleStyle>
      <a:lvl1pPr algn="l" defTabSz="914400" rtl="0" eaLnBrk="1" latinLnBrk="0" hangingPunct="1">
        <a:lnSpc>
          <a:spcPct val="90000"/>
        </a:lnSpc>
        <a:spcBef>
          <a:spcPct val="0"/>
        </a:spcBef>
        <a:buNone/>
        <a:defRPr sz="3600" b="1" kern="1200">
          <a:solidFill>
            <a:schemeClr val="tx1">
              <a:lumMod val="75000"/>
              <a:lumOff val="25000"/>
            </a:schemeClr>
          </a:solidFill>
          <a:latin typeface="+mj-lt"/>
          <a:ea typeface="+mj-ea"/>
          <a:cs typeface="+mj-cs"/>
        </a:defRPr>
      </a:lvl1pPr>
    </p:titleStyle>
    <p:bodyStyle>
      <a:lvl1pPr marL="228600" indent="-228600" algn="l" defTabSz="914400" rtl="0" eaLnBrk="1" latinLnBrk="0" hangingPunct="1">
        <a:lnSpc>
          <a:spcPct val="110000"/>
        </a:lnSpc>
        <a:spcBef>
          <a:spcPts val="600"/>
        </a:spcBef>
        <a:spcAft>
          <a:spcPts val="600"/>
        </a:spcAft>
        <a:buFont typeface="Arial" panose="020B0604020202020204" pitchFamily="34" charset="0"/>
        <a:buChar char="•"/>
        <a:defRPr sz="2000" kern="1200">
          <a:solidFill>
            <a:schemeClr val="tx1">
              <a:lumMod val="75000"/>
              <a:lumOff val="25000"/>
            </a:schemeClr>
          </a:solidFill>
          <a:latin typeface="+mn-lt"/>
          <a:ea typeface="+mn-ea"/>
          <a:cs typeface="+mn-cs"/>
        </a:defRPr>
      </a:lvl1pPr>
      <a:lvl2pPr marL="539750" indent="-273050" algn="l" defTabSz="914400" rtl="0" eaLnBrk="1" latinLnBrk="0" hangingPunct="1">
        <a:lnSpc>
          <a:spcPct val="110000"/>
        </a:lnSpc>
        <a:spcBef>
          <a:spcPts val="0"/>
        </a:spcBef>
        <a:spcAft>
          <a:spcPts val="600"/>
        </a:spcAft>
        <a:buFont typeface="Arial" panose="020B0604020202020204" pitchFamily="34" charset="0"/>
        <a:buChar char="•"/>
        <a:defRPr sz="1800" kern="1200">
          <a:solidFill>
            <a:schemeClr val="tx1">
              <a:lumMod val="75000"/>
              <a:lumOff val="25000"/>
            </a:schemeClr>
          </a:solidFill>
          <a:latin typeface="+mn-lt"/>
          <a:ea typeface="+mn-ea"/>
          <a:cs typeface="+mn-cs"/>
        </a:defRPr>
      </a:lvl2pPr>
      <a:lvl3pPr marL="806450" indent="-266700" algn="l" defTabSz="914400" rtl="0" eaLnBrk="1" latinLnBrk="0" hangingPunct="1">
        <a:lnSpc>
          <a:spcPct val="110000"/>
        </a:lnSpc>
        <a:spcBef>
          <a:spcPts val="0"/>
        </a:spcBef>
        <a:spcAft>
          <a:spcPts val="600"/>
        </a:spcAft>
        <a:buFont typeface="Arial" panose="020B0604020202020204" pitchFamily="34" charset="0"/>
        <a:buChar char="•"/>
        <a:defRPr sz="1600" kern="1200">
          <a:solidFill>
            <a:schemeClr val="tx1">
              <a:lumMod val="75000"/>
              <a:lumOff val="25000"/>
            </a:schemeClr>
          </a:solidFill>
          <a:latin typeface="+mn-lt"/>
          <a:ea typeface="+mn-ea"/>
          <a:cs typeface="+mn-cs"/>
        </a:defRPr>
      </a:lvl3pPr>
      <a:lvl4pPr marL="989013" indent="-182563" algn="l" defTabSz="914400" rtl="0" eaLnBrk="1" latinLnBrk="0" hangingPunct="1">
        <a:lnSpc>
          <a:spcPct val="110000"/>
        </a:lnSpc>
        <a:spcBef>
          <a:spcPts val="0"/>
        </a:spcBef>
        <a:spcAft>
          <a:spcPts val="600"/>
        </a:spcAft>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255713" indent="-184150" algn="l" defTabSz="914400" rtl="0" eaLnBrk="1" latinLnBrk="0" hangingPunct="1">
        <a:lnSpc>
          <a:spcPct val="110000"/>
        </a:lnSpc>
        <a:spcBef>
          <a:spcPts val="0"/>
        </a:spcBef>
        <a:spcAft>
          <a:spcPts val="600"/>
        </a:spcAft>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pos="272" userDrawn="1">
          <p15:clr>
            <a:srgbClr val="F26B43"/>
          </p15:clr>
        </p15:guide>
        <p15:guide id="3" pos="7408" userDrawn="1">
          <p15:clr>
            <a:srgbClr val="F26B43"/>
          </p15:clr>
        </p15:guide>
        <p15:guide id="4" orient="horz" pos="2160" userDrawn="1">
          <p15:clr>
            <a:srgbClr val="F26B43"/>
          </p15:clr>
        </p15:guide>
        <p15:guide id="5" orient="horz" pos="4110" userDrawn="1">
          <p15:clr>
            <a:srgbClr val="F26B43"/>
          </p15:clr>
        </p15:guide>
        <p15:guide id="6" orient="horz" pos="3997" userDrawn="1">
          <p15:clr>
            <a:srgbClr val="F26B43"/>
          </p15:clr>
        </p15:guide>
        <p15:guide id="7" orient="horz" pos="958" userDrawn="1">
          <p15:clr>
            <a:srgbClr val="F26B43"/>
          </p15:clr>
        </p15:guide>
        <p15:guide id="8" orient="horz" pos="16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www.prv.se/upload/dokument/Immaterialr&#228;tt/Patent/123250.pdf" TargetMode="External"/><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www.prv.se/upload/dokument/Immaterialr&#228;tt/varum&#228;rke/108339.pdf" TargetMode="External"/><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www.prv.se/upload/dokument/Immaterialr&#228;tt/Design/69074.pdf" TargetMode="External"/><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hyperlink" Target="http://www.prv.se/upload/dokument/Immaterialr&#228;tt/Design/43766.pdf" TargetMode="External"/><Relationship Id="rId5" Type="http://schemas.openxmlformats.org/officeDocument/2006/relationships/image" Target="../media/image12.jpe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descr="Färgbild på en kvinna och en man. De sitter med kaffekoppar på ett kafe. Mannen tittar ut genom fönstret, kvinnan skriver på en laptop.">
            <a:extLst>
              <a:ext uri="{FF2B5EF4-FFF2-40B4-BE49-F238E27FC236}">
                <a16:creationId xmlns:a16="http://schemas.microsoft.com/office/drawing/2014/main" id="{52880F13-B6ED-41E5-8736-FE844D3CD960}"/>
              </a:ext>
            </a:extLst>
          </p:cNvPr>
          <p:cNvPicPr>
            <a:picLocks noChangeAspect="1"/>
          </p:cNvPicPr>
          <p:nvPr/>
        </p:nvPicPr>
        <p:blipFill rotWithShape="1">
          <a:blip r:embed="rId3"/>
          <a:srcRect b="15686"/>
          <a:stretch/>
        </p:blipFill>
        <p:spPr>
          <a:xfrm>
            <a:off x="-8858" y="1"/>
            <a:ext cx="12200858" cy="6858000"/>
          </a:xfrm>
          <a:prstGeom prst="rect">
            <a:avLst/>
          </a:prstGeom>
        </p:spPr>
      </p:pic>
      <p:sp>
        <p:nvSpPr>
          <p:cNvPr id="15363" name="Rectangle 2"/>
          <p:cNvSpPr>
            <a:spLocks noGrp="1" noChangeArrowheads="1"/>
          </p:cNvSpPr>
          <p:nvPr>
            <p:ph type="title"/>
          </p:nvPr>
        </p:nvSpPr>
        <p:spPr>
          <a:xfrm>
            <a:off x="510363" y="260350"/>
            <a:ext cx="11249837" cy="1040550"/>
          </a:xfrm>
          <a:solidFill>
            <a:schemeClr val="accent1"/>
          </a:solidFill>
        </p:spPr>
        <p:txBody>
          <a:bodyPr/>
          <a:lstStyle/>
          <a:p>
            <a:r>
              <a:rPr lang="sv-SE" dirty="0">
                <a:solidFill>
                  <a:schemeClr val="bg1"/>
                </a:solidFill>
              </a:rPr>
              <a:t>  </a:t>
            </a:r>
          </a:p>
        </p:txBody>
      </p:sp>
      <p:sp>
        <p:nvSpPr>
          <p:cNvPr id="6" name="Rektangel 5">
            <a:extLst>
              <a:ext uri="{FF2B5EF4-FFF2-40B4-BE49-F238E27FC236}">
                <a16:creationId xmlns:a16="http://schemas.microsoft.com/office/drawing/2014/main" id="{38AE1AF2-3F85-4574-B1ED-289851191B2C}"/>
              </a:ext>
            </a:extLst>
          </p:cNvPr>
          <p:cNvSpPr/>
          <p:nvPr/>
        </p:nvSpPr>
        <p:spPr>
          <a:xfrm>
            <a:off x="670352" y="382814"/>
            <a:ext cx="9930924" cy="646331"/>
          </a:xfrm>
          <a:prstGeom prst="rect">
            <a:avLst/>
          </a:prstGeom>
        </p:spPr>
        <p:txBody>
          <a:bodyPr wrap="none">
            <a:spAutoFit/>
          </a:bodyPr>
          <a:lstStyle/>
          <a:p>
            <a:r>
              <a:rPr lang="sv-SE" sz="3600" b="1" dirty="0">
                <a:solidFill>
                  <a:schemeClr val="bg1"/>
                </a:solidFill>
              </a:rPr>
              <a:t>Baspresentation om immaterialrätt för lärare</a:t>
            </a:r>
          </a:p>
        </p:txBody>
      </p:sp>
    </p:spTree>
    <p:extLst>
      <p:ext uri="{BB962C8B-B14F-4D97-AF65-F5344CB8AC3E}">
        <p14:creationId xmlns:p14="http://schemas.microsoft.com/office/powerpoint/2010/main" val="2473212423"/>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ChangeArrowheads="1"/>
          </p:cNvSpPr>
          <p:nvPr>
            <p:ph type="title"/>
          </p:nvPr>
        </p:nvSpPr>
        <p:spPr>
          <a:solidFill>
            <a:schemeClr val="accent4"/>
          </a:solidFill>
        </p:spPr>
        <p:txBody>
          <a:bodyPr/>
          <a:lstStyle/>
          <a:p>
            <a:r>
              <a:rPr lang="sv-SE" dirty="0">
                <a:solidFill>
                  <a:schemeClr val="bg1"/>
                </a:solidFill>
              </a:rPr>
              <a:t>  Kort om upphovsrätt</a:t>
            </a:r>
          </a:p>
        </p:txBody>
      </p:sp>
      <p:sp>
        <p:nvSpPr>
          <p:cNvPr id="33796" name="Rectangle 3"/>
          <p:cNvSpPr>
            <a:spLocks noGrp="1" noChangeArrowheads="1"/>
          </p:cNvSpPr>
          <p:nvPr>
            <p:ph type="body" idx="1"/>
          </p:nvPr>
        </p:nvSpPr>
        <p:spPr>
          <a:xfrm>
            <a:off x="431800" y="1937194"/>
            <a:ext cx="7708900" cy="4265613"/>
          </a:xfrm>
        </p:spPr>
        <p:txBody>
          <a:bodyPr/>
          <a:lstStyle/>
          <a:p>
            <a:pPr marL="342900" indent="-342900"/>
            <a:r>
              <a:rPr lang="sv-SE" sz="2800" dirty="0"/>
              <a:t>Skyddar konstnärliga och litterära verk</a:t>
            </a:r>
          </a:p>
          <a:p>
            <a:pPr marL="342900" indent="-342900"/>
            <a:r>
              <a:rPr lang="sv-SE" sz="2800" dirty="0"/>
              <a:t>Uppkommer automatiskt, kan inte registreras</a:t>
            </a:r>
          </a:p>
          <a:p>
            <a:pPr marL="342900" indent="-342900"/>
            <a:r>
              <a:rPr lang="sv-SE" sz="2800" dirty="0"/>
              <a:t>Gäller i 70 år efter upphovsmannens död</a:t>
            </a:r>
          </a:p>
        </p:txBody>
      </p:sp>
    </p:spTree>
    <p:extLst>
      <p:ext uri="{BB962C8B-B14F-4D97-AF65-F5344CB8AC3E}">
        <p14:creationId xmlns:p14="http://schemas.microsoft.com/office/powerpoint/2010/main" val="3643358690"/>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ChangeArrowheads="1"/>
          </p:cNvSpPr>
          <p:nvPr>
            <p:ph type="title"/>
          </p:nvPr>
        </p:nvSpPr>
        <p:spPr>
          <a:solidFill>
            <a:schemeClr val="accent1"/>
          </a:solidFill>
        </p:spPr>
        <p:txBody>
          <a:bodyPr/>
          <a:lstStyle/>
          <a:p>
            <a:r>
              <a:rPr lang="sv-SE" dirty="0">
                <a:solidFill>
                  <a:schemeClr val="bg1"/>
                </a:solidFill>
              </a:rPr>
              <a:t>  Kort om piratkopiering</a:t>
            </a:r>
          </a:p>
        </p:txBody>
      </p:sp>
      <p:sp>
        <p:nvSpPr>
          <p:cNvPr id="33796" name="Rectangle 3"/>
          <p:cNvSpPr>
            <a:spLocks noGrp="1" noChangeArrowheads="1"/>
          </p:cNvSpPr>
          <p:nvPr>
            <p:ph type="body" idx="1"/>
          </p:nvPr>
        </p:nvSpPr>
        <p:spPr>
          <a:xfrm>
            <a:off x="431800" y="1937194"/>
            <a:ext cx="7708900" cy="4265613"/>
          </a:xfrm>
        </p:spPr>
        <p:txBody>
          <a:bodyPr/>
          <a:lstStyle/>
          <a:p>
            <a:pPr marL="342900" indent="-342900"/>
            <a:r>
              <a:rPr lang="sv-SE" dirty="0"/>
              <a:t>Piratkopiering är ett växande problem i Sverige och resten av världen. Många förfalskade produkter uppfyller inte säkerhetskraven och som konsument har du inga garantier för vad exempelvis medicinerna eller kosmetikan verkligen innehåller.</a:t>
            </a:r>
          </a:p>
          <a:p>
            <a:pPr marL="342900" indent="-342900"/>
            <a:r>
              <a:rPr lang="sv-SE" dirty="0"/>
              <a:t>Bakom varje innovation och kreation ligger ofta mycket tid, resurser och slit. När något piratkopieras får upphovspersonen varken ersättning eller erkännande för arbetet hen lagt ner.</a:t>
            </a:r>
            <a:endParaRPr lang="sv-SE" sz="2800" dirty="0"/>
          </a:p>
        </p:txBody>
      </p:sp>
    </p:spTree>
    <p:extLst>
      <p:ext uri="{BB962C8B-B14F-4D97-AF65-F5344CB8AC3E}">
        <p14:creationId xmlns:p14="http://schemas.microsoft.com/office/powerpoint/2010/main" val="284708759"/>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ChangeArrowheads="1"/>
          </p:cNvSpPr>
          <p:nvPr>
            <p:ph type="title"/>
          </p:nvPr>
        </p:nvSpPr>
        <p:spPr>
          <a:solidFill>
            <a:schemeClr val="accent4"/>
          </a:solidFill>
        </p:spPr>
        <p:txBody>
          <a:bodyPr/>
          <a:lstStyle/>
          <a:p>
            <a:r>
              <a:rPr lang="sv-SE" dirty="0">
                <a:solidFill>
                  <a:schemeClr val="bg1"/>
                </a:solidFill>
              </a:rPr>
              <a:t>  Kundsupport</a:t>
            </a:r>
          </a:p>
        </p:txBody>
      </p:sp>
      <p:sp>
        <p:nvSpPr>
          <p:cNvPr id="33796" name="Rectangle 3"/>
          <p:cNvSpPr>
            <a:spLocks noGrp="1" noChangeArrowheads="1"/>
          </p:cNvSpPr>
          <p:nvPr>
            <p:ph type="body" idx="1"/>
          </p:nvPr>
        </p:nvSpPr>
        <p:spPr>
          <a:xfrm>
            <a:off x="431800" y="2075417"/>
            <a:ext cx="8744098" cy="4265613"/>
          </a:xfrm>
        </p:spPr>
        <p:txBody>
          <a:bodyPr/>
          <a:lstStyle/>
          <a:p>
            <a:pPr marL="0" indent="0">
              <a:buNone/>
            </a:pPr>
            <a:r>
              <a:rPr lang="sv-SE" sz="2800" dirty="0"/>
              <a:t>”Det finns inga dumma frågor”</a:t>
            </a:r>
          </a:p>
          <a:p>
            <a:pPr marL="0" indent="0">
              <a:buNone/>
            </a:pPr>
            <a:r>
              <a:rPr lang="sv-SE" sz="2800" dirty="0"/>
              <a:t>Kontakta vår kundsupport på telefon 08-782 28 00</a:t>
            </a:r>
          </a:p>
          <a:p>
            <a:pPr marL="342900" indent="-342900"/>
            <a:endParaRPr lang="sv-SE" sz="2800" dirty="0"/>
          </a:p>
          <a:p>
            <a:pPr marL="342900" indent="-342900"/>
            <a:endParaRPr lang="sv-SE" sz="2800" dirty="0"/>
          </a:p>
        </p:txBody>
      </p:sp>
    </p:spTree>
    <p:extLst>
      <p:ext uri="{BB962C8B-B14F-4D97-AF65-F5344CB8AC3E}">
        <p14:creationId xmlns:p14="http://schemas.microsoft.com/office/powerpoint/2010/main" val="3661343127"/>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objekt 8" descr="En kvinna skriver på en laptop. Bilden visar endast hennes händer och tangentbord.">
            <a:extLst>
              <a:ext uri="{FF2B5EF4-FFF2-40B4-BE49-F238E27FC236}">
                <a16:creationId xmlns:a16="http://schemas.microsoft.com/office/drawing/2014/main" id="{38516A1F-2029-4567-87F6-E94FD14C38EB}"/>
              </a:ext>
            </a:extLst>
          </p:cNvPr>
          <p:cNvPicPr>
            <a:picLocks noChangeAspect="1"/>
          </p:cNvPicPr>
          <p:nvPr/>
        </p:nvPicPr>
        <p:blipFill rotWithShape="1">
          <a:blip r:embed="rId3"/>
          <a:srcRect t="5295" b="10741"/>
          <a:stretch/>
        </p:blipFill>
        <p:spPr>
          <a:xfrm>
            <a:off x="0" y="0"/>
            <a:ext cx="12251723" cy="6858000"/>
          </a:xfrm>
          <a:prstGeom prst="rect">
            <a:avLst/>
          </a:prstGeom>
        </p:spPr>
      </p:pic>
      <p:sp>
        <p:nvSpPr>
          <p:cNvPr id="7" name="Rubrik 6">
            <a:extLst>
              <a:ext uri="{FF2B5EF4-FFF2-40B4-BE49-F238E27FC236}">
                <a16:creationId xmlns:a16="http://schemas.microsoft.com/office/drawing/2014/main" id="{07F81AA7-01F7-4E08-BB74-6A9B40609144}"/>
              </a:ext>
            </a:extLst>
          </p:cNvPr>
          <p:cNvSpPr>
            <a:spLocks noGrp="1"/>
          </p:cNvSpPr>
          <p:nvPr>
            <p:ph type="title"/>
          </p:nvPr>
        </p:nvSpPr>
        <p:spPr>
          <a:xfrm>
            <a:off x="461661" y="228467"/>
            <a:ext cx="11328400" cy="1643865"/>
          </a:xfrm>
          <a:solidFill>
            <a:schemeClr val="accent1"/>
          </a:solidFill>
        </p:spPr>
        <p:txBody>
          <a:bodyPr/>
          <a:lstStyle/>
          <a:p>
            <a:r>
              <a:rPr lang="sv-SE" dirty="0">
                <a:solidFill>
                  <a:schemeClr val="bg1"/>
                </a:solidFill>
              </a:rPr>
              <a:t>  Välkommen till PRV-skolan online på prv.se</a:t>
            </a:r>
          </a:p>
        </p:txBody>
      </p:sp>
      <p:sp>
        <p:nvSpPr>
          <p:cNvPr id="4" name="Rektangel 3">
            <a:extLst>
              <a:ext uri="{FF2B5EF4-FFF2-40B4-BE49-F238E27FC236}">
                <a16:creationId xmlns:a16="http://schemas.microsoft.com/office/drawing/2014/main" id="{44CAF532-4BF4-4328-9182-5BD319CB940C}"/>
              </a:ext>
            </a:extLst>
          </p:cNvPr>
          <p:cNvSpPr/>
          <p:nvPr/>
        </p:nvSpPr>
        <p:spPr>
          <a:xfrm>
            <a:off x="657426" y="1313419"/>
            <a:ext cx="2941831" cy="369332"/>
          </a:xfrm>
          <a:prstGeom prst="rect">
            <a:avLst/>
          </a:prstGeom>
        </p:spPr>
        <p:txBody>
          <a:bodyPr wrap="none">
            <a:spAutoFit/>
          </a:bodyPr>
          <a:lstStyle/>
          <a:p>
            <a:r>
              <a:rPr lang="sv-SE" dirty="0">
                <a:solidFill>
                  <a:schemeClr val="bg1"/>
                </a:solidFill>
              </a:rPr>
              <a:t>En möjlighet till fördjupning</a:t>
            </a:r>
          </a:p>
        </p:txBody>
      </p:sp>
    </p:spTree>
    <p:extLst>
      <p:ext uri="{BB962C8B-B14F-4D97-AF65-F5344CB8AC3E}">
        <p14:creationId xmlns:p14="http://schemas.microsoft.com/office/powerpoint/2010/main" val="210733053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a:xfrm>
            <a:off x="510363" y="260350"/>
            <a:ext cx="11249837" cy="1260476"/>
          </a:xfrm>
          <a:solidFill>
            <a:schemeClr val="accent1"/>
          </a:solidFill>
        </p:spPr>
        <p:txBody>
          <a:bodyPr/>
          <a:lstStyle/>
          <a:p>
            <a:r>
              <a:rPr lang="sv-SE" dirty="0">
                <a:solidFill>
                  <a:schemeClr val="bg1"/>
                </a:solidFill>
              </a:rPr>
              <a:t>  Vad är immaterialrätt?</a:t>
            </a:r>
          </a:p>
        </p:txBody>
      </p:sp>
      <p:sp>
        <p:nvSpPr>
          <p:cNvPr id="22532" name="Rectangle 3"/>
          <p:cNvSpPr>
            <a:spLocks noGrp="1" noChangeArrowheads="1"/>
          </p:cNvSpPr>
          <p:nvPr>
            <p:ph type="body" idx="1"/>
          </p:nvPr>
        </p:nvSpPr>
        <p:spPr>
          <a:xfrm>
            <a:off x="510364" y="1967023"/>
            <a:ext cx="7655442" cy="4097003"/>
          </a:xfrm>
        </p:spPr>
        <p:txBody>
          <a:bodyPr>
            <a:noAutofit/>
          </a:bodyPr>
          <a:lstStyle/>
          <a:p>
            <a:pPr>
              <a:lnSpc>
                <a:spcPct val="120000"/>
              </a:lnSpc>
              <a:defRPr/>
            </a:pPr>
            <a:r>
              <a:rPr lang="sv-SE" sz="1800" dirty="0"/>
              <a:t>Immaterialrätt är en sammanfattande term för det rättsområde som styr rätten till skydd för olika former av intellektuellt arbete.</a:t>
            </a:r>
          </a:p>
          <a:p>
            <a:pPr>
              <a:lnSpc>
                <a:spcPct val="120000"/>
              </a:lnSpc>
              <a:defRPr/>
            </a:pPr>
            <a:r>
              <a:rPr lang="sv-SE" sz="1800" dirty="0"/>
              <a:t>Immaterialrätten består av de fyra områdena patent, varumärkesskydd, designskydd och upphovsrätt. </a:t>
            </a:r>
          </a:p>
          <a:p>
            <a:r>
              <a:rPr lang="sv-SE" sz="1800" dirty="0"/>
              <a:t>Immaterialrätten kan beskrivas som en överenskommelse mellan staten och personen bakom uppfinningen eller verket. </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a:extLst>
              <a:ext uri="{C183D7F6-B498-43B3-948B-1728B52AA6E4}">
                <adec:decorative xmlns:adec="http://schemas.microsoft.com/office/drawing/2017/decorative" val="1"/>
              </a:ext>
            </a:extLst>
          </p:cNvPr>
          <p:cNvPicPr>
            <a:picLocks noChangeAspect="1"/>
          </p:cNvPicPr>
          <p:nvPr/>
        </p:nvPicPr>
        <p:blipFill rotWithShape="1">
          <a:blip r:embed="rId2"/>
          <a:srcRect l="10195" t="23824" r="28431" b="25196"/>
          <a:stretch/>
        </p:blipFill>
        <p:spPr>
          <a:xfrm>
            <a:off x="-1" y="-1"/>
            <a:ext cx="12192001" cy="6328611"/>
          </a:xfrm>
          <a:prstGeom prst="rect">
            <a:avLst/>
          </a:prstGeom>
        </p:spPr>
      </p:pic>
      <p:sp>
        <p:nvSpPr>
          <p:cNvPr id="2" name="Rubrik 1"/>
          <p:cNvSpPr>
            <a:spLocks noGrp="1"/>
          </p:cNvSpPr>
          <p:nvPr>
            <p:ph type="title"/>
          </p:nvPr>
        </p:nvSpPr>
        <p:spPr>
          <a:xfrm>
            <a:off x="431800" y="260350"/>
            <a:ext cx="9542379" cy="1260476"/>
          </a:xfrm>
        </p:spPr>
        <p:txBody>
          <a:bodyPr/>
          <a:lstStyle/>
          <a:p>
            <a:r>
              <a:rPr lang="sv-SE" dirty="0">
                <a:solidFill>
                  <a:schemeClr val="bg1"/>
                </a:solidFill>
              </a:rPr>
              <a:t>Varje gång du håller i en penna har du handen full av immateriella värden!</a:t>
            </a:r>
          </a:p>
        </p:txBody>
      </p:sp>
      <p:sp>
        <p:nvSpPr>
          <p:cNvPr id="3" name="Platshållare för innehåll 2"/>
          <p:cNvSpPr>
            <a:spLocks noGrp="1"/>
          </p:cNvSpPr>
          <p:nvPr>
            <p:ph idx="1"/>
          </p:nvPr>
        </p:nvSpPr>
        <p:spPr>
          <a:xfrm>
            <a:off x="431800" y="2033587"/>
            <a:ext cx="11328400" cy="4824413"/>
          </a:xfrm>
        </p:spPr>
        <p:txBody>
          <a:bodyPr/>
          <a:lstStyle/>
          <a:p>
            <a:r>
              <a:rPr lang="sv-SE" dirty="0">
                <a:solidFill>
                  <a:schemeClr val="tx1"/>
                </a:solidFill>
              </a:rPr>
              <a:t>Mönsterskyddad design</a:t>
            </a:r>
          </a:p>
          <a:p>
            <a:r>
              <a:rPr lang="sv-SE" dirty="0">
                <a:solidFill>
                  <a:schemeClr val="tx1"/>
                </a:solidFill>
              </a:rPr>
              <a:t>Varumärkesskyddat namn</a:t>
            </a:r>
          </a:p>
          <a:p>
            <a:r>
              <a:rPr lang="sv-SE" dirty="0">
                <a:solidFill>
                  <a:schemeClr val="tx1"/>
                </a:solidFill>
              </a:rPr>
              <a:t>Patenterad utmatningsteknik</a:t>
            </a:r>
          </a:p>
          <a:p>
            <a:r>
              <a:rPr lang="sv-SE" dirty="0">
                <a:solidFill>
                  <a:schemeClr val="tx1"/>
                </a:solidFill>
              </a:rPr>
              <a:t>Det du skriver skyddas av upphovsrätten</a:t>
            </a:r>
          </a:p>
        </p:txBody>
      </p:sp>
    </p:spTree>
    <p:extLst>
      <p:ext uri="{BB962C8B-B14F-4D97-AF65-F5344CB8AC3E}">
        <p14:creationId xmlns:p14="http://schemas.microsoft.com/office/powerpoint/2010/main" val="760023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a:solidFill>
            <a:schemeClr val="accent4"/>
          </a:solidFill>
        </p:spPr>
        <p:txBody>
          <a:bodyPr/>
          <a:lstStyle/>
          <a:p>
            <a:r>
              <a:rPr lang="sv-SE" dirty="0">
                <a:solidFill>
                  <a:schemeClr val="bg1"/>
                </a:solidFill>
              </a:rPr>
              <a:t>  Kort om patent</a:t>
            </a:r>
          </a:p>
        </p:txBody>
      </p:sp>
      <p:sp>
        <p:nvSpPr>
          <p:cNvPr id="19460" name="Rectangle 3"/>
          <p:cNvSpPr>
            <a:spLocks noGrp="1" noChangeArrowheads="1"/>
          </p:cNvSpPr>
          <p:nvPr>
            <p:ph type="body" idx="1"/>
          </p:nvPr>
        </p:nvSpPr>
        <p:spPr>
          <a:xfrm>
            <a:off x="431800" y="1927299"/>
            <a:ext cx="9194800" cy="4265613"/>
          </a:xfrm>
        </p:spPr>
        <p:txBody>
          <a:bodyPr/>
          <a:lstStyle/>
          <a:p>
            <a:r>
              <a:rPr lang="sv-SE" sz="2600" dirty="0"/>
              <a:t>20 års ensamrätt till kommersiellt skydd</a:t>
            </a:r>
          </a:p>
          <a:p>
            <a:r>
              <a:rPr lang="sv-SE" sz="2600" dirty="0"/>
              <a:t>Motprestation från innovatören</a:t>
            </a:r>
          </a:p>
          <a:p>
            <a:pPr lvl="1"/>
            <a:r>
              <a:rPr lang="sv-SE" sz="2200" dirty="0"/>
              <a:t>Offentliggöra tekniken</a:t>
            </a:r>
          </a:p>
          <a:p>
            <a:pPr lvl="1"/>
            <a:r>
              <a:rPr lang="sv-SE" sz="2200" dirty="0"/>
              <a:t>Årlig avgift </a:t>
            </a:r>
          </a:p>
          <a:p>
            <a:r>
              <a:rPr lang="sv-SE" sz="2600" dirty="0"/>
              <a:t>Krav för patent</a:t>
            </a:r>
          </a:p>
          <a:p>
            <a:pPr lvl="1"/>
            <a:r>
              <a:rPr lang="sv-SE" sz="2200" dirty="0"/>
              <a:t>Nyhet</a:t>
            </a:r>
          </a:p>
          <a:p>
            <a:pPr lvl="1"/>
            <a:r>
              <a:rPr lang="sv-SE" sz="2200" dirty="0"/>
              <a:t>Uppfinningshöjd</a:t>
            </a:r>
          </a:p>
          <a:p>
            <a:pPr lvl="1"/>
            <a:r>
              <a:rPr lang="sv-SE" sz="2200" dirty="0"/>
              <a:t>Industriell tillämpbarhet</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a:solidFill>
            <a:schemeClr val="accent4"/>
          </a:solidFill>
        </p:spPr>
        <p:txBody>
          <a:bodyPr/>
          <a:lstStyle/>
          <a:p>
            <a:r>
              <a:rPr lang="sv-SE" dirty="0">
                <a:solidFill>
                  <a:schemeClr val="bg1"/>
                </a:solidFill>
              </a:rPr>
              <a:t>  Exempel på patent</a:t>
            </a:r>
          </a:p>
        </p:txBody>
      </p:sp>
      <p:pic>
        <p:nvPicPr>
          <p:cNvPr id="23556" name="Picture 5" descr="Svartvit streckretning av en pelarliknande maskin med en rulle fäst i överkant.">
            <a:hlinkClick r:id="rId3" tooltip="Patenthandling - pdf, öppnas i nytt fönster"/>
          </p:cNvPr>
          <p:cNvPicPr>
            <a:picLocks noChangeAspect="1" noChangeArrowheads="1"/>
          </p:cNvPicPr>
          <p:nvPr/>
        </p:nvPicPr>
        <p:blipFill>
          <a:blip r:embed="rId4" cstate="print"/>
          <a:srcRect/>
          <a:stretch>
            <a:fillRect/>
          </a:stretch>
        </p:blipFill>
        <p:spPr bwMode="auto">
          <a:xfrm>
            <a:off x="7473951" y="2401889"/>
            <a:ext cx="2066925" cy="3495675"/>
          </a:xfrm>
          <a:prstGeom prst="rect">
            <a:avLst/>
          </a:prstGeom>
          <a:noFill/>
          <a:ln w="9525">
            <a:noFill/>
            <a:miter lim="800000"/>
            <a:headEnd/>
            <a:tailEnd/>
          </a:ln>
        </p:spPr>
      </p:pic>
      <p:pic>
        <p:nvPicPr>
          <p:cNvPr id="23557" name="Picture 9" descr="Svartvit streckteckning av en del av en  hästsko."/>
          <p:cNvPicPr>
            <a:picLocks noGrp="1" noChangeAspect="1" noChangeArrowheads="1"/>
          </p:cNvPicPr>
          <p:nvPr>
            <p:ph sz="quarter" idx="3"/>
          </p:nvPr>
        </p:nvPicPr>
        <p:blipFill>
          <a:blip r:embed="rId5" cstate="print"/>
          <a:srcRect/>
          <a:stretch>
            <a:fillRect/>
          </a:stretch>
        </p:blipFill>
        <p:spPr>
          <a:xfrm>
            <a:off x="1127901" y="2691607"/>
            <a:ext cx="1917700" cy="2667000"/>
          </a:xfrm>
        </p:spPr>
      </p:pic>
      <p:pic>
        <p:nvPicPr>
          <p:cNvPr id="23558" name="Bildobjekt 8" descr="Svartvit streckritning som visar en mani en bil med bilbältet runt sig."/>
          <p:cNvPicPr>
            <a:picLocks noChangeAspect="1"/>
          </p:cNvPicPr>
          <p:nvPr/>
        </p:nvPicPr>
        <p:blipFill>
          <a:blip r:embed="rId6" cstate="print"/>
          <a:srcRect/>
          <a:stretch>
            <a:fillRect/>
          </a:stretch>
        </p:blipFill>
        <p:spPr bwMode="auto">
          <a:xfrm>
            <a:off x="4387852" y="2300215"/>
            <a:ext cx="2066925" cy="3455987"/>
          </a:xfrm>
          <a:prstGeom prst="rect">
            <a:avLst/>
          </a:prstGeom>
          <a:noFill/>
          <a:ln w="9525">
            <a:noFill/>
            <a:miter lim="800000"/>
            <a:headEnd/>
            <a:tailEnd/>
          </a:ln>
        </p:spPr>
      </p:pic>
      <p:sp>
        <p:nvSpPr>
          <p:cNvPr id="23559" name="textruta 7"/>
          <p:cNvSpPr txBox="1">
            <a:spLocks noChangeArrowheads="1"/>
          </p:cNvSpPr>
          <p:nvPr/>
        </p:nvSpPr>
        <p:spPr bwMode="auto">
          <a:xfrm>
            <a:off x="7861301" y="2247900"/>
            <a:ext cx="1158875" cy="369888"/>
          </a:xfrm>
          <a:prstGeom prst="rect">
            <a:avLst/>
          </a:prstGeom>
          <a:noFill/>
          <a:ln w="9525">
            <a:noFill/>
            <a:miter lim="800000"/>
            <a:headEnd/>
            <a:tailEnd/>
          </a:ln>
        </p:spPr>
        <p:txBody>
          <a:bodyPr wrap="none">
            <a:spAutoFit/>
          </a:bodyPr>
          <a:lstStyle/>
          <a:p>
            <a:r>
              <a:rPr lang="sv-SE"/>
              <a:t>Tetra Pak</a:t>
            </a:r>
          </a:p>
        </p:txBody>
      </p:sp>
      <p:sp>
        <p:nvSpPr>
          <p:cNvPr id="23560" name="textruta 8"/>
          <p:cNvSpPr txBox="1">
            <a:spLocks noChangeArrowheads="1"/>
          </p:cNvSpPr>
          <p:nvPr/>
        </p:nvSpPr>
        <p:spPr bwMode="auto">
          <a:xfrm>
            <a:off x="4240215" y="2247900"/>
            <a:ext cx="2439985" cy="369888"/>
          </a:xfrm>
          <a:prstGeom prst="rect">
            <a:avLst/>
          </a:prstGeom>
          <a:noFill/>
          <a:ln w="9525">
            <a:noFill/>
            <a:miter lim="800000"/>
            <a:headEnd/>
            <a:tailEnd/>
          </a:ln>
        </p:spPr>
        <p:txBody>
          <a:bodyPr wrap="square">
            <a:spAutoFit/>
          </a:bodyPr>
          <a:lstStyle/>
          <a:p>
            <a:r>
              <a:rPr lang="sv-SE" dirty="0"/>
              <a:t>Trepunktsbälte</a:t>
            </a:r>
          </a:p>
        </p:txBody>
      </p:sp>
      <p:sp>
        <p:nvSpPr>
          <p:cNvPr id="23561" name="textruta 9"/>
          <p:cNvSpPr txBox="1">
            <a:spLocks noChangeArrowheads="1"/>
          </p:cNvSpPr>
          <p:nvPr/>
        </p:nvSpPr>
        <p:spPr bwMode="auto">
          <a:xfrm>
            <a:off x="1265275" y="2247900"/>
            <a:ext cx="2974940" cy="369888"/>
          </a:xfrm>
          <a:prstGeom prst="rect">
            <a:avLst/>
          </a:prstGeom>
          <a:noFill/>
          <a:ln w="9525">
            <a:noFill/>
            <a:miter lim="800000"/>
            <a:headEnd/>
            <a:tailEnd/>
          </a:ln>
        </p:spPr>
        <p:txBody>
          <a:bodyPr wrap="square">
            <a:spAutoFit/>
          </a:bodyPr>
          <a:lstStyle/>
          <a:p>
            <a:r>
              <a:rPr lang="sv-SE" dirty="0"/>
              <a:t>Hästskor i gummi</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a:solidFill>
            <a:schemeClr val="accent1"/>
          </a:solidFill>
        </p:spPr>
        <p:txBody>
          <a:bodyPr/>
          <a:lstStyle/>
          <a:p>
            <a:r>
              <a:rPr lang="sv-SE" dirty="0">
                <a:solidFill>
                  <a:schemeClr val="bg1"/>
                </a:solidFill>
              </a:rPr>
              <a:t>  Kort om varumärke </a:t>
            </a:r>
          </a:p>
        </p:txBody>
      </p:sp>
      <p:sp>
        <p:nvSpPr>
          <p:cNvPr id="28676" name="Rectangle 3"/>
          <p:cNvSpPr>
            <a:spLocks noGrp="1" noChangeArrowheads="1"/>
          </p:cNvSpPr>
          <p:nvPr>
            <p:ph type="body" idx="1"/>
          </p:nvPr>
        </p:nvSpPr>
        <p:spPr>
          <a:xfrm>
            <a:off x="431800" y="1800558"/>
            <a:ext cx="7621587" cy="4379912"/>
          </a:xfrm>
        </p:spPr>
        <p:txBody>
          <a:bodyPr/>
          <a:lstStyle/>
          <a:p>
            <a:r>
              <a:rPr lang="sv-SE" sz="2600" dirty="0"/>
              <a:t>Registrerat varumärke ger</a:t>
            </a:r>
          </a:p>
          <a:p>
            <a:pPr lvl="1"/>
            <a:r>
              <a:rPr lang="sv-SE" sz="2200" dirty="0"/>
              <a:t>Ensamrätt att använda varumärket för de varor/tjänster som omfattas av registreringen</a:t>
            </a:r>
          </a:p>
          <a:p>
            <a:pPr lvl="1"/>
            <a:r>
              <a:rPr lang="sv-SE" sz="2200" dirty="0"/>
              <a:t>Ensamrätt till kommersiellt utnyttjande</a:t>
            </a:r>
          </a:p>
          <a:p>
            <a:pPr lvl="1"/>
            <a:r>
              <a:rPr lang="sv-SE" sz="2200" dirty="0"/>
              <a:t>Obegränsad skyddstid, förnybart vart tionde år</a:t>
            </a:r>
          </a:p>
          <a:p>
            <a:r>
              <a:rPr lang="sv-SE" sz="2600" dirty="0"/>
              <a:t>Krav för registrering</a:t>
            </a:r>
          </a:p>
          <a:p>
            <a:pPr lvl="1"/>
            <a:r>
              <a:rPr lang="sv-SE" sz="2200" dirty="0"/>
              <a:t>Kunna återges grafiskt</a:t>
            </a:r>
          </a:p>
          <a:p>
            <a:pPr lvl="1"/>
            <a:r>
              <a:rPr lang="sv-SE" sz="2200" dirty="0"/>
              <a:t>Särskiljande</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431800" y="1725286"/>
            <a:ext cx="7135811" cy="4427685"/>
          </a:xfrm>
          <a:prstGeom prst="rect">
            <a:avLst/>
          </a:prstGeom>
          <a:noFill/>
          <a:ln w="9525">
            <a:noFill/>
            <a:miter lim="800000"/>
            <a:headEnd/>
            <a:tailEnd/>
          </a:ln>
        </p:spPr>
        <p:txBody>
          <a:bodyPr/>
          <a:lstStyle/>
          <a:p>
            <a:pPr marL="342900" indent="-342900">
              <a:lnSpc>
                <a:spcPct val="80000"/>
              </a:lnSpc>
              <a:spcBef>
                <a:spcPct val="20000"/>
              </a:spcBef>
            </a:pPr>
            <a:r>
              <a:rPr lang="sv-SE" dirty="0">
                <a:latin typeface="Arial" panose="020B0604020202020204" pitchFamily="34" charset="0"/>
                <a:cs typeface="Arial" panose="020B0604020202020204" pitchFamily="34" charset="0"/>
              </a:rPr>
              <a:t>Ord			 		</a:t>
            </a:r>
            <a:r>
              <a:rPr lang="sv-SE" b="1" dirty="0">
                <a:latin typeface="Arial" panose="020B0604020202020204" pitchFamily="34" charset="0"/>
                <a:cs typeface="Arial" panose="020B0604020202020204" pitchFamily="34" charset="0"/>
              </a:rPr>
              <a:t>ICA</a:t>
            </a:r>
            <a:r>
              <a:rPr lang="sv-SE" dirty="0">
                <a:latin typeface="Arial" panose="020B0604020202020204" pitchFamily="34" charset="0"/>
                <a:cs typeface="Arial" panose="020B0604020202020204" pitchFamily="34" charset="0"/>
              </a:rPr>
              <a:t>			</a:t>
            </a:r>
          </a:p>
          <a:p>
            <a:pPr marL="342900" indent="-342900">
              <a:lnSpc>
                <a:spcPct val="80000"/>
              </a:lnSpc>
              <a:spcBef>
                <a:spcPct val="20000"/>
              </a:spcBef>
            </a:pPr>
            <a:endParaRPr lang="sv-SE" dirty="0">
              <a:latin typeface="Arial" panose="020B0604020202020204" pitchFamily="34" charset="0"/>
              <a:cs typeface="Arial" panose="020B0604020202020204" pitchFamily="34" charset="0"/>
            </a:endParaRPr>
          </a:p>
          <a:p>
            <a:pPr marL="342900" indent="-342900">
              <a:lnSpc>
                <a:spcPct val="80000"/>
              </a:lnSpc>
              <a:spcBef>
                <a:spcPct val="20000"/>
              </a:spcBef>
            </a:pPr>
            <a:r>
              <a:rPr lang="sv-SE" dirty="0">
                <a:latin typeface="Arial" panose="020B0604020202020204" pitchFamily="34" charset="0"/>
                <a:cs typeface="Arial" panose="020B0604020202020204" pitchFamily="34" charset="0"/>
              </a:rPr>
              <a:t>Figurer</a:t>
            </a:r>
          </a:p>
          <a:p>
            <a:pPr marL="342900" indent="-342900">
              <a:lnSpc>
                <a:spcPct val="80000"/>
              </a:lnSpc>
              <a:spcBef>
                <a:spcPct val="20000"/>
              </a:spcBef>
            </a:pPr>
            <a:endParaRPr lang="sv-SE" dirty="0">
              <a:latin typeface="Arial" panose="020B0604020202020204" pitchFamily="34" charset="0"/>
              <a:cs typeface="Arial" panose="020B0604020202020204" pitchFamily="34" charset="0"/>
            </a:endParaRPr>
          </a:p>
          <a:p>
            <a:pPr marL="342900" indent="-342900">
              <a:lnSpc>
                <a:spcPct val="80000"/>
              </a:lnSpc>
              <a:spcBef>
                <a:spcPct val="20000"/>
              </a:spcBef>
            </a:pPr>
            <a:r>
              <a:rPr lang="sv-SE" dirty="0">
                <a:latin typeface="Arial" panose="020B0604020202020204" pitchFamily="34" charset="0"/>
                <a:cs typeface="Arial" panose="020B0604020202020204" pitchFamily="34" charset="0"/>
              </a:rPr>
              <a:t>Slogans				 </a:t>
            </a:r>
            <a:r>
              <a:rPr lang="sv-SE" b="1" i="1" dirty="0">
                <a:latin typeface="Arial" panose="020B0604020202020204" pitchFamily="34" charset="0"/>
                <a:cs typeface="Arial" panose="020B0604020202020204" pitchFamily="34" charset="0"/>
              </a:rPr>
              <a:t>”Gevalia – När du får oväntat besök”</a:t>
            </a:r>
          </a:p>
          <a:p>
            <a:pPr marL="342900" indent="-342900">
              <a:lnSpc>
                <a:spcPct val="80000"/>
              </a:lnSpc>
              <a:spcBef>
                <a:spcPct val="20000"/>
              </a:spcBef>
            </a:pPr>
            <a:endParaRPr lang="sv-SE" dirty="0">
              <a:latin typeface="Arial" panose="020B0604020202020204" pitchFamily="34" charset="0"/>
              <a:cs typeface="Arial" panose="020B0604020202020204" pitchFamily="34" charset="0"/>
            </a:endParaRPr>
          </a:p>
          <a:p>
            <a:pPr marL="342900" indent="-342900">
              <a:lnSpc>
                <a:spcPct val="80000"/>
              </a:lnSpc>
              <a:spcBef>
                <a:spcPct val="20000"/>
              </a:spcBef>
            </a:pPr>
            <a:r>
              <a:rPr lang="sv-SE" dirty="0">
                <a:latin typeface="Arial" panose="020B0604020202020204" pitchFamily="34" charset="0"/>
                <a:cs typeface="Arial" panose="020B0604020202020204" pitchFamily="34" charset="0"/>
              </a:rPr>
              <a:t>Bokstäver/siffror		 </a:t>
            </a:r>
            <a:r>
              <a:rPr lang="sv-SE" b="1" dirty="0">
                <a:latin typeface="Arial" panose="020B0604020202020204" pitchFamily="34" charset="0"/>
                <a:cs typeface="Arial" panose="020B0604020202020204" pitchFamily="34" charset="0"/>
              </a:rPr>
              <a:t>3</a:t>
            </a:r>
          </a:p>
          <a:p>
            <a:pPr marL="342900" indent="-342900">
              <a:lnSpc>
                <a:spcPct val="80000"/>
              </a:lnSpc>
              <a:spcBef>
                <a:spcPct val="20000"/>
              </a:spcBef>
            </a:pPr>
            <a:r>
              <a:rPr lang="sv-SE" dirty="0">
                <a:latin typeface="Arial" panose="020B0604020202020204" pitchFamily="34" charset="0"/>
                <a:cs typeface="Arial" panose="020B0604020202020204" pitchFamily="34" charset="0"/>
              </a:rPr>
              <a:t>	</a:t>
            </a:r>
          </a:p>
          <a:p>
            <a:pPr marL="342900" indent="-342900">
              <a:lnSpc>
                <a:spcPct val="80000"/>
              </a:lnSpc>
              <a:spcBef>
                <a:spcPct val="20000"/>
              </a:spcBef>
            </a:pPr>
            <a:r>
              <a:rPr lang="sv-SE" dirty="0">
                <a:latin typeface="Arial" panose="020B0604020202020204" pitchFamily="34" charset="0"/>
                <a:cs typeface="Arial" panose="020B0604020202020204" pitchFamily="34" charset="0"/>
              </a:rPr>
              <a:t>Personnamn		 	</a:t>
            </a:r>
            <a:r>
              <a:rPr lang="sv-SE" b="1" dirty="0">
                <a:latin typeface="Arial" panose="020B0604020202020204" pitchFamily="34" charset="0"/>
                <a:cs typeface="Arial" panose="020B0604020202020204" pitchFamily="34" charset="0"/>
              </a:rPr>
              <a:t>Carolina </a:t>
            </a:r>
            <a:r>
              <a:rPr lang="sv-SE" b="1" dirty="0" err="1">
                <a:latin typeface="Arial" panose="020B0604020202020204" pitchFamily="34" charset="0"/>
                <a:cs typeface="Arial" panose="020B0604020202020204" pitchFamily="34" charset="0"/>
              </a:rPr>
              <a:t>Kl</a:t>
            </a:r>
            <a:r>
              <a:rPr lang="en-US" b="1" dirty="0">
                <a:latin typeface="Arial" panose="020B0604020202020204" pitchFamily="34" charset="0"/>
                <a:cs typeface="Arial" panose="020B0604020202020204" pitchFamily="34" charset="0"/>
              </a:rPr>
              <a:t>ü</a:t>
            </a:r>
            <a:r>
              <a:rPr lang="sv-SE" b="1" dirty="0" err="1">
                <a:latin typeface="Arial" panose="020B0604020202020204" pitchFamily="34" charset="0"/>
                <a:cs typeface="Arial" panose="020B0604020202020204" pitchFamily="34" charset="0"/>
              </a:rPr>
              <a:t>ft</a:t>
            </a:r>
            <a:r>
              <a:rPr lang="sv-SE" dirty="0">
                <a:latin typeface="Arial" panose="020B0604020202020204" pitchFamily="34" charset="0"/>
                <a:cs typeface="Arial" panose="020B0604020202020204" pitchFamily="34" charset="0"/>
              </a:rPr>
              <a:t>		</a:t>
            </a:r>
          </a:p>
          <a:p>
            <a:pPr marL="342900" indent="-342900">
              <a:lnSpc>
                <a:spcPct val="80000"/>
              </a:lnSpc>
              <a:spcBef>
                <a:spcPct val="20000"/>
              </a:spcBef>
            </a:pPr>
            <a:endParaRPr lang="sv-SE" dirty="0">
              <a:latin typeface="Arial" panose="020B0604020202020204" pitchFamily="34" charset="0"/>
              <a:cs typeface="Arial" panose="020B0604020202020204" pitchFamily="34" charset="0"/>
            </a:endParaRPr>
          </a:p>
          <a:p>
            <a:pPr marL="342900" indent="-342900">
              <a:lnSpc>
                <a:spcPct val="80000"/>
              </a:lnSpc>
              <a:spcBef>
                <a:spcPct val="20000"/>
              </a:spcBef>
            </a:pPr>
            <a:r>
              <a:rPr lang="sv-SE" dirty="0">
                <a:latin typeface="Arial" panose="020B0604020202020204" pitchFamily="34" charset="0"/>
                <a:cs typeface="Arial" panose="020B0604020202020204" pitchFamily="34" charset="0"/>
              </a:rPr>
              <a:t>Utstyrsel</a:t>
            </a:r>
            <a:br>
              <a:rPr lang="sv-SE" dirty="0">
                <a:latin typeface="Arial" panose="020B0604020202020204" pitchFamily="34" charset="0"/>
                <a:cs typeface="Arial" panose="020B0604020202020204" pitchFamily="34" charset="0"/>
              </a:rPr>
            </a:br>
            <a:r>
              <a:rPr lang="sv-SE" dirty="0">
                <a:latin typeface="Arial" panose="020B0604020202020204" pitchFamily="34" charset="0"/>
                <a:cs typeface="Arial" panose="020B0604020202020204" pitchFamily="34" charset="0"/>
              </a:rPr>
              <a:t>			</a:t>
            </a:r>
          </a:p>
          <a:p>
            <a:pPr marL="342900" indent="-342900">
              <a:lnSpc>
                <a:spcPct val="80000"/>
              </a:lnSpc>
              <a:spcBef>
                <a:spcPct val="20000"/>
              </a:spcBef>
            </a:pPr>
            <a:r>
              <a:rPr lang="sv-SE" dirty="0">
                <a:latin typeface="Arial" panose="020B0604020202020204" pitchFamily="34" charset="0"/>
                <a:cs typeface="Arial" panose="020B0604020202020204" pitchFamily="34" charset="0"/>
              </a:rPr>
              <a:t>Färg			</a:t>
            </a:r>
          </a:p>
          <a:p>
            <a:pPr marL="342900" indent="-342900">
              <a:lnSpc>
                <a:spcPct val="80000"/>
              </a:lnSpc>
              <a:spcBef>
                <a:spcPct val="20000"/>
              </a:spcBef>
            </a:pPr>
            <a:endParaRPr lang="sv-SE" b="1" dirty="0">
              <a:latin typeface="Arial" panose="020B0604020202020204" pitchFamily="34" charset="0"/>
              <a:cs typeface="Arial" panose="020B0604020202020204" pitchFamily="34" charset="0"/>
            </a:endParaRPr>
          </a:p>
          <a:p>
            <a:pPr marL="342900" indent="-342900">
              <a:lnSpc>
                <a:spcPct val="80000"/>
              </a:lnSpc>
              <a:spcBef>
                <a:spcPct val="20000"/>
              </a:spcBef>
            </a:pPr>
            <a:r>
              <a:rPr lang="sv-SE" dirty="0">
                <a:latin typeface="Arial" panose="020B0604020202020204" pitchFamily="34" charset="0"/>
                <a:cs typeface="Arial" panose="020B0604020202020204" pitchFamily="34" charset="0"/>
              </a:rPr>
              <a:t>Ljud</a:t>
            </a:r>
          </a:p>
          <a:p>
            <a:pPr marL="342900" indent="-342900">
              <a:lnSpc>
                <a:spcPct val="80000"/>
              </a:lnSpc>
              <a:spcBef>
                <a:spcPct val="20000"/>
              </a:spcBef>
            </a:pPr>
            <a:endParaRPr lang="sv-SE" dirty="0"/>
          </a:p>
        </p:txBody>
      </p:sp>
      <p:sp>
        <p:nvSpPr>
          <p:cNvPr id="2" name="Rubrik 1"/>
          <p:cNvSpPr>
            <a:spLocks noGrp="1"/>
          </p:cNvSpPr>
          <p:nvPr>
            <p:ph type="title"/>
          </p:nvPr>
        </p:nvSpPr>
        <p:spPr>
          <a:solidFill>
            <a:schemeClr val="accent1"/>
          </a:solidFill>
        </p:spPr>
        <p:txBody>
          <a:bodyPr/>
          <a:lstStyle/>
          <a:p>
            <a:r>
              <a:rPr lang="sv-SE" dirty="0">
                <a:solidFill>
                  <a:schemeClr val="bg1"/>
                </a:solidFill>
              </a:rPr>
              <a:t>  Exempel på varumärke</a:t>
            </a:r>
          </a:p>
        </p:txBody>
      </p:sp>
      <p:pic>
        <p:nvPicPr>
          <p:cNvPr id="5" name="Picture 14" descr="ICA:s logotyp.">
            <a:hlinkClick r:id="rId3" tooltip="Varumärkessammanställning - pdf, öppnas i nytt fönster"/>
          </p:cNvPr>
          <p:cNvPicPr>
            <a:picLocks noChangeAspect="1" noChangeArrowheads="1"/>
          </p:cNvPicPr>
          <p:nvPr/>
        </p:nvPicPr>
        <p:blipFill>
          <a:blip r:embed="rId4" cstate="print"/>
          <a:srcRect/>
          <a:stretch>
            <a:fillRect/>
          </a:stretch>
        </p:blipFill>
        <p:spPr bwMode="auto">
          <a:xfrm>
            <a:off x="2709567" y="2168778"/>
            <a:ext cx="845484" cy="434786"/>
          </a:xfrm>
          <a:prstGeom prst="rect">
            <a:avLst/>
          </a:prstGeom>
          <a:noFill/>
          <a:ln w="9525">
            <a:noFill/>
            <a:miter lim="800000"/>
            <a:headEnd/>
            <a:tailEnd/>
          </a:ln>
        </p:spPr>
      </p:pic>
      <p:pic>
        <p:nvPicPr>
          <p:cNvPr id="6" name="Bildobjekt 5" descr="Löfbergs logotyp."/>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09567" y="4906922"/>
            <a:ext cx="1125734" cy="581070"/>
          </a:xfrm>
          <a:prstGeom prst="rect">
            <a:avLst/>
          </a:prstGeom>
        </p:spPr>
      </p:pic>
      <p:pic>
        <p:nvPicPr>
          <p:cNvPr id="7" name="Picture 5" descr="En notrad i svartvitt med cirka 15 noter."/>
          <p:cNvPicPr>
            <a:picLocks noChangeAspect="1" noChangeArrowheads="1"/>
          </p:cNvPicPr>
          <p:nvPr/>
        </p:nvPicPr>
        <p:blipFill>
          <a:blip r:embed="rId6" cstate="print"/>
          <a:srcRect t="43845" b="44000"/>
          <a:stretch>
            <a:fillRect/>
          </a:stretch>
        </p:blipFill>
        <p:spPr bwMode="auto">
          <a:xfrm>
            <a:off x="2646315" y="5476577"/>
            <a:ext cx="3124200" cy="465138"/>
          </a:xfrm>
          <a:prstGeom prst="rect">
            <a:avLst/>
          </a:prstGeom>
          <a:noFill/>
          <a:ln w="9525">
            <a:noFill/>
            <a:miter lim="800000"/>
            <a:headEnd/>
            <a:tailEnd/>
          </a:ln>
        </p:spPr>
      </p:pic>
      <p:sp>
        <p:nvSpPr>
          <p:cNvPr id="8" name="Line 16"/>
          <p:cNvSpPr>
            <a:spLocks noChangeShapeType="1"/>
          </p:cNvSpPr>
          <p:nvPr/>
        </p:nvSpPr>
        <p:spPr bwMode="auto">
          <a:xfrm>
            <a:off x="828942" y="1933115"/>
            <a:ext cx="1817373" cy="0"/>
          </a:xfrm>
          <a:prstGeom prst="line">
            <a:avLst/>
          </a:prstGeom>
          <a:noFill/>
          <a:ln w="3175" cap="rnd">
            <a:solidFill>
              <a:schemeClr val="tx1"/>
            </a:solidFill>
            <a:prstDash val="sysDot"/>
            <a:round/>
            <a:headEnd/>
            <a:tailEnd/>
          </a:ln>
        </p:spPr>
        <p:txBody>
          <a:bodyPr/>
          <a:lstStyle/>
          <a:p>
            <a:endParaRPr lang="sv-SE"/>
          </a:p>
        </p:txBody>
      </p:sp>
      <p:sp>
        <p:nvSpPr>
          <p:cNvPr id="9" name="Line 16"/>
          <p:cNvSpPr>
            <a:spLocks noChangeShapeType="1"/>
          </p:cNvSpPr>
          <p:nvPr/>
        </p:nvSpPr>
        <p:spPr bwMode="auto">
          <a:xfrm>
            <a:off x="1189038" y="2491596"/>
            <a:ext cx="1457277" cy="0"/>
          </a:xfrm>
          <a:prstGeom prst="line">
            <a:avLst/>
          </a:prstGeom>
          <a:noFill/>
          <a:ln w="3175" cap="rnd">
            <a:solidFill>
              <a:schemeClr val="tx1"/>
            </a:solidFill>
            <a:prstDash val="sysDot"/>
            <a:round/>
            <a:headEnd/>
            <a:tailEnd/>
          </a:ln>
        </p:spPr>
        <p:txBody>
          <a:bodyPr/>
          <a:lstStyle/>
          <a:p>
            <a:endParaRPr lang="sv-SE"/>
          </a:p>
        </p:txBody>
      </p:sp>
      <p:sp>
        <p:nvSpPr>
          <p:cNvPr id="10" name="Line 16"/>
          <p:cNvSpPr>
            <a:spLocks noChangeShapeType="1"/>
          </p:cNvSpPr>
          <p:nvPr/>
        </p:nvSpPr>
        <p:spPr bwMode="auto">
          <a:xfrm>
            <a:off x="1277744" y="3029152"/>
            <a:ext cx="1368572" cy="0"/>
          </a:xfrm>
          <a:prstGeom prst="line">
            <a:avLst/>
          </a:prstGeom>
          <a:noFill/>
          <a:ln w="3175" cap="rnd">
            <a:solidFill>
              <a:schemeClr val="tx1"/>
            </a:solidFill>
            <a:prstDash val="sysDot"/>
            <a:round/>
            <a:headEnd/>
            <a:tailEnd/>
          </a:ln>
        </p:spPr>
        <p:txBody>
          <a:bodyPr/>
          <a:lstStyle/>
          <a:p>
            <a:endParaRPr lang="sv-SE"/>
          </a:p>
        </p:txBody>
      </p:sp>
      <p:sp>
        <p:nvSpPr>
          <p:cNvPr id="11" name="Line 16"/>
          <p:cNvSpPr>
            <a:spLocks noChangeShapeType="1"/>
          </p:cNvSpPr>
          <p:nvPr/>
        </p:nvSpPr>
        <p:spPr bwMode="auto">
          <a:xfrm>
            <a:off x="2067098" y="3577792"/>
            <a:ext cx="579218" cy="0"/>
          </a:xfrm>
          <a:prstGeom prst="line">
            <a:avLst/>
          </a:prstGeom>
          <a:noFill/>
          <a:ln w="3175" cap="rnd">
            <a:solidFill>
              <a:schemeClr val="tx1"/>
            </a:solidFill>
            <a:prstDash val="sysDot"/>
            <a:round/>
            <a:headEnd/>
            <a:tailEnd/>
          </a:ln>
        </p:spPr>
        <p:txBody>
          <a:bodyPr/>
          <a:lstStyle/>
          <a:p>
            <a:endParaRPr lang="sv-SE"/>
          </a:p>
        </p:txBody>
      </p:sp>
      <p:sp>
        <p:nvSpPr>
          <p:cNvPr id="12" name="Line 16"/>
          <p:cNvSpPr>
            <a:spLocks noChangeShapeType="1"/>
          </p:cNvSpPr>
          <p:nvPr/>
        </p:nvSpPr>
        <p:spPr bwMode="auto">
          <a:xfrm>
            <a:off x="1717964" y="4120891"/>
            <a:ext cx="928351" cy="0"/>
          </a:xfrm>
          <a:prstGeom prst="line">
            <a:avLst/>
          </a:prstGeom>
          <a:noFill/>
          <a:ln w="3175" cap="rnd">
            <a:solidFill>
              <a:schemeClr val="tx1"/>
            </a:solidFill>
            <a:prstDash val="sysDot"/>
            <a:round/>
            <a:headEnd/>
            <a:tailEnd/>
          </a:ln>
        </p:spPr>
        <p:txBody>
          <a:bodyPr/>
          <a:lstStyle/>
          <a:p>
            <a:endParaRPr lang="sv-SE"/>
          </a:p>
        </p:txBody>
      </p:sp>
      <p:sp>
        <p:nvSpPr>
          <p:cNvPr id="13" name="Line 16"/>
          <p:cNvSpPr>
            <a:spLocks noChangeShapeType="1"/>
          </p:cNvSpPr>
          <p:nvPr/>
        </p:nvSpPr>
        <p:spPr bwMode="auto">
          <a:xfrm>
            <a:off x="1371600" y="4680615"/>
            <a:ext cx="1274716" cy="0"/>
          </a:xfrm>
          <a:prstGeom prst="line">
            <a:avLst/>
          </a:prstGeom>
          <a:noFill/>
          <a:ln w="3175" cap="rnd">
            <a:solidFill>
              <a:schemeClr val="tx1"/>
            </a:solidFill>
            <a:prstDash val="sysDot"/>
            <a:round/>
            <a:headEnd/>
            <a:tailEnd/>
          </a:ln>
        </p:spPr>
        <p:txBody>
          <a:bodyPr/>
          <a:lstStyle/>
          <a:p>
            <a:endParaRPr lang="sv-SE"/>
          </a:p>
        </p:txBody>
      </p:sp>
      <p:sp>
        <p:nvSpPr>
          <p:cNvPr id="14" name="Line 16"/>
          <p:cNvSpPr>
            <a:spLocks noChangeShapeType="1"/>
          </p:cNvSpPr>
          <p:nvPr/>
        </p:nvSpPr>
        <p:spPr bwMode="auto">
          <a:xfrm>
            <a:off x="914400" y="5168295"/>
            <a:ext cx="1731916" cy="0"/>
          </a:xfrm>
          <a:prstGeom prst="line">
            <a:avLst/>
          </a:prstGeom>
          <a:noFill/>
          <a:ln w="3175" cap="rnd">
            <a:solidFill>
              <a:schemeClr val="tx1"/>
            </a:solidFill>
            <a:prstDash val="sysDot"/>
            <a:round/>
            <a:headEnd/>
            <a:tailEnd/>
          </a:ln>
        </p:spPr>
        <p:txBody>
          <a:bodyPr/>
          <a:lstStyle/>
          <a:p>
            <a:endParaRPr lang="sv-SE"/>
          </a:p>
        </p:txBody>
      </p:sp>
      <p:sp>
        <p:nvSpPr>
          <p:cNvPr id="15" name="Line 16"/>
          <p:cNvSpPr>
            <a:spLocks noChangeShapeType="1"/>
          </p:cNvSpPr>
          <p:nvPr/>
        </p:nvSpPr>
        <p:spPr bwMode="auto">
          <a:xfrm>
            <a:off x="870065" y="5722476"/>
            <a:ext cx="1776250" cy="0"/>
          </a:xfrm>
          <a:prstGeom prst="line">
            <a:avLst/>
          </a:prstGeom>
          <a:noFill/>
          <a:ln w="3175" cap="rnd">
            <a:solidFill>
              <a:schemeClr val="tx1"/>
            </a:solidFill>
            <a:prstDash val="sysDot"/>
            <a:round/>
            <a:headEnd/>
            <a:tailEnd/>
          </a:ln>
        </p:spPr>
        <p:txBody>
          <a:bodyPr/>
          <a:lstStyle/>
          <a:p>
            <a:endParaRPr lang="sv-SE"/>
          </a:p>
        </p:txBody>
      </p:sp>
      <p:pic>
        <p:nvPicPr>
          <p:cNvPr id="17" name="Bildobjekt 16" descr="Färgbild på en rosa godisbild.">
            <a:extLst>
              <a:ext uri="{FF2B5EF4-FFF2-40B4-BE49-F238E27FC236}">
                <a16:creationId xmlns:a16="http://schemas.microsoft.com/office/drawing/2014/main" id="{AD7B86BF-DE51-48E3-924B-554394B15A15}"/>
              </a:ext>
            </a:extLst>
          </p:cNvPr>
          <p:cNvPicPr>
            <a:picLocks noChangeAspect="1"/>
          </p:cNvPicPr>
          <p:nvPr/>
        </p:nvPicPr>
        <p:blipFill>
          <a:blip r:embed="rId7"/>
          <a:stretch>
            <a:fillRect/>
          </a:stretch>
        </p:blipFill>
        <p:spPr>
          <a:xfrm>
            <a:off x="2766422" y="4234598"/>
            <a:ext cx="1012024" cy="548688"/>
          </a:xfrm>
          <a:prstGeom prst="rect">
            <a:avLst/>
          </a:prstGeom>
        </p:spPr>
      </p:pic>
    </p:spTree>
    <p:extLst>
      <p:ext uri="{BB962C8B-B14F-4D97-AF65-F5344CB8AC3E}">
        <p14:creationId xmlns:p14="http://schemas.microsoft.com/office/powerpoint/2010/main" val="33599101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ChangeArrowheads="1"/>
          </p:cNvSpPr>
          <p:nvPr>
            <p:ph type="title"/>
          </p:nvPr>
        </p:nvSpPr>
        <p:spPr>
          <a:solidFill>
            <a:schemeClr val="accent3"/>
          </a:solidFill>
        </p:spPr>
        <p:txBody>
          <a:bodyPr/>
          <a:lstStyle/>
          <a:p>
            <a:r>
              <a:rPr lang="sv-SE" dirty="0">
                <a:solidFill>
                  <a:schemeClr val="bg1"/>
                </a:solidFill>
              </a:rPr>
              <a:t>  Kort om design</a:t>
            </a:r>
          </a:p>
        </p:txBody>
      </p:sp>
      <p:sp>
        <p:nvSpPr>
          <p:cNvPr id="33796" name="Rectangle 3"/>
          <p:cNvSpPr>
            <a:spLocks noGrp="1" noChangeArrowheads="1"/>
          </p:cNvSpPr>
          <p:nvPr>
            <p:ph type="body" idx="1"/>
          </p:nvPr>
        </p:nvSpPr>
        <p:spPr>
          <a:xfrm>
            <a:off x="431800" y="1937194"/>
            <a:ext cx="7708900" cy="4265613"/>
          </a:xfrm>
        </p:spPr>
        <p:txBody>
          <a:bodyPr/>
          <a:lstStyle/>
          <a:p>
            <a:r>
              <a:rPr lang="sv-SE" sz="2600" dirty="0"/>
              <a:t>Designskydd/mönsterskydd ger</a:t>
            </a:r>
          </a:p>
          <a:p>
            <a:pPr lvl="1"/>
            <a:r>
              <a:rPr lang="sv-SE" sz="2200" dirty="0"/>
              <a:t>Ensamrätt till kommersiellt utnyttjande</a:t>
            </a:r>
          </a:p>
          <a:p>
            <a:pPr lvl="1"/>
            <a:r>
              <a:rPr lang="sv-SE" sz="2200" dirty="0"/>
              <a:t>Skyddstid i max 25 år</a:t>
            </a:r>
          </a:p>
          <a:p>
            <a:r>
              <a:rPr lang="sv-SE" sz="2600" dirty="0"/>
              <a:t>Krav för designskydd</a:t>
            </a:r>
          </a:p>
          <a:p>
            <a:pPr lvl="1"/>
            <a:r>
              <a:rPr lang="sv-SE" sz="2200" dirty="0"/>
              <a:t>Nytt</a:t>
            </a:r>
          </a:p>
          <a:p>
            <a:pPr lvl="1"/>
            <a:r>
              <a:rPr lang="sv-SE" sz="2200" dirty="0"/>
              <a:t>Särprägel</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a:solidFill>
            <a:schemeClr val="accent3"/>
          </a:solidFill>
        </p:spPr>
        <p:txBody>
          <a:bodyPr/>
          <a:lstStyle/>
          <a:p>
            <a:r>
              <a:rPr lang="sv-SE" dirty="0">
                <a:solidFill>
                  <a:schemeClr val="bg1"/>
                </a:solidFill>
              </a:rPr>
              <a:t>  Exempel på design</a:t>
            </a:r>
          </a:p>
        </p:txBody>
      </p:sp>
      <p:pic>
        <p:nvPicPr>
          <p:cNvPr id="36868" name="Picture 5" descr="Svartvit streckritning av en leksakslastbil framifrån och från sidan.">
            <a:hlinkClick r:id="rId3" tooltip="Designsammanställning - pdf, öppnas i nytt fönster"/>
          </p:cNvPr>
          <p:cNvPicPr>
            <a:picLocks noChangeAspect="1" noChangeArrowheads="1"/>
          </p:cNvPicPr>
          <p:nvPr/>
        </p:nvPicPr>
        <p:blipFill>
          <a:blip r:embed="rId4" cstate="print"/>
          <a:srcRect l="3593" r="2437"/>
          <a:stretch>
            <a:fillRect/>
          </a:stretch>
        </p:blipFill>
        <p:spPr bwMode="auto">
          <a:xfrm>
            <a:off x="1364192" y="3665539"/>
            <a:ext cx="4775200" cy="2116137"/>
          </a:xfrm>
          <a:prstGeom prst="rect">
            <a:avLst/>
          </a:prstGeom>
          <a:noFill/>
          <a:ln w="9525">
            <a:noFill/>
            <a:miter lim="800000"/>
            <a:headEnd/>
            <a:tailEnd/>
          </a:ln>
        </p:spPr>
      </p:pic>
      <p:pic>
        <p:nvPicPr>
          <p:cNvPr id="36869" name="Picture 9" descr="Svartvitt foto av en dörrmatta med texten &quot;Spisen, fönstret, strykjärnet&quot;."/>
          <p:cNvPicPr>
            <a:picLocks noGrp="1" noChangeAspect="1" noChangeArrowheads="1"/>
          </p:cNvPicPr>
          <p:nvPr>
            <p:ph sz="quarter" idx="3"/>
          </p:nvPr>
        </p:nvPicPr>
        <p:blipFill>
          <a:blip r:embed="rId5" cstate="print"/>
          <a:srcRect t="12648" b="17650"/>
          <a:stretch>
            <a:fillRect/>
          </a:stretch>
        </p:blipFill>
        <p:spPr>
          <a:xfrm>
            <a:off x="6393122" y="2642394"/>
            <a:ext cx="2824163" cy="1968500"/>
          </a:xfrm>
        </p:spPr>
      </p:pic>
      <p:pic>
        <p:nvPicPr>
          <p:cNvPr id="36870" name="Picture 13" descr="Svartvit streckteckning av en medicintablett i tre olika vinklar.">
            <a:hlinkClick r:id="rId6" tooltip="Designsammanställning - pdf, öppnas i nytt fönster"/>
          </p:cNvPr>
          <p:cNvPicPr>
            <a:picLocks noChangeAspect="1" noChangeArrowheads="1"/>
          </p:cNvPicPr>
          <p:nvPr/>
        </p:nvPicPr>
        <p:blipFill>
          <a:blip r:embed="rId7" cstate="print"/>
          <a:srcRect/>
          <a:stretch>
            <a:fillRect/>
          </a:stretch>
        </p:blipFill>
        <p:spPr bwMode="auto">
          <a:xfrm>
            <a:off x="1318550" y="2279650"/>
            <a:ext cx="3762375" cy="609600"/>
          </a:xfrm>
          <a:prstGeom prst="rect">
            <a:avLst/>
          </a:prstGeom>
          <a:noFill/>
          <a:ln w="9525">
            <a:noFill/>
            <a:miter lim="800000"/>
            <a:headEnd/>
            <a:tailEnd/>
          </a:ln>
        </p:spPr>
      </p:pic>
      <p:sp>
        <p:nvSpPr>
          <p:cNvPr id="36871" name="textruta 7"/>
          <p:cNvSpPr txBox="1">
            <a:spLocks noChangeArrowheads="1"/>
          </p:cNvSpPr>
          <p:nvPr/>
        </p:nvSpPr>
        <p:spPr bwMode="auto">
          <a:xfrm>
            <a:off x="2702719" y="1824039"/>
            <a:ext cx="865188" cy="369888"/>
          </a:xfrm>
          <a:prstGeom prst="rect">
            <a:avLst/>
          </a:prstGeom>
          <a:noFill/>
          <a:ln w="9525">
            <a:noFill/>
            <a:miter lim="800000"/>
            <a:headEnd/>
            <a:tailEnd/>
          </a:ln>
        </p:spPr>
        <p:txBody>
          <a:bodyPr wrap="none">
            <a:spAutoFit/>
          </a:bodyPr>
          <a:lstStyle/>
          <a:p>
            <a:r>
              <a:rPr lang="sv-SE" dirty="0"/>
              <a:t>Tablett</a:t>
            </a:r>
          </a:p>
        </p:txBody>
      </p:sp>
      <p:sp>
        <p:nvSpPr>
          <p:cNvPr id="36872" name="textruta 8"/>
          <p:cNvSpPr txBox="1">
            <a:spLocks noChangeArrowheads="1"/>
          </p:cNvSpPr>
          <p:nvPr/>
        </p:nvSpPr>
        <p:spPr bwMode="auto">
          <a:xfrm>
            <a:off x="7199571" y="2279650"/>
            <a:ext cx="1211263" cy="369888"/>
          </a:xfrm>
          <a:prstGeom prst="rect">
            <a:avLst/>
          </a:prstGeom>
          <a:noFill/>
          <a:ln w="9525">
            <a:noFill/>
            <a:miter lim="800000"/>
            <a:headEnd/>
            <a:tailEnd/>
          </a:ln>
        </p:spPr>
        <p:txBody>
          <a:bodyPr wrap="none">
            <a:spAutoFit/>
          </a:bodyPr>
          <a:lstStyle/>
          <a:p>
            <a:r>
              <a:rPr lang="sv-SE"/>
              <a:t>Dörrmatta</a:t>
            </a:r>
          </a:p>
        </p:txBody>
      </p:sp>
      <p:sp>
        <p:nvSpPr>
          <p:cNvPr id="36873" name="textruta 9"/>
          <p:cNvSpPr txBox="1">
            <a:spLocks noChangeArrowheads="1"/>
          </p:cNvSpPr>
          <p:nvPr/>
        </p:nvSpPr>
        <p:spPr bwMode="auto">
          <a:xfrm>
            <a:off x="2565401" y="3441700"/>
            <a:ext cx="2005013" cy="369888"/>
          </a:xfrm>
          <a:prstGeom prst="rect">
            <a:avLst/>
          </a:prstGeom>
          <a:noFill/>
          <a:ln w="9525">
            <a:noFill/>
            <a:miter lim="800000"/>
            <a:headEnd/>
            <a:tailEnd/>
          </a:ln>
        </p:spPr>
        <p:txBody>
          <a:bodyPr wrap="none">
            <a:spAutoFit/>
          </a:bodyPr>
          <a:lstStyle/>
          <a:p>
            <a:r>
              <a:rPr lang="sv-SE"/>
              <a:t>Lastbil och leksak</a:t>
            </a:r>
          </a:p>
        </p:txBody>
      </p:sp>
    </p:spTree>
  </p:cSld>
  <p:clrMapOvr>
    <a:masterClrMapping/>
  </p:clrMapOvr>
  <p:transition/>
</p:sld>
</file>

<file path=ppt/theme/theme1.xml><?xml version="1.0" encoding="utf-8"?>
<a:theme xmlns:a="http://schemas.openxmlformats.org/drawingml/2006/main" name="Office-tema">
  <a:themeElements>
    <a:clrScheme name="PRV">
      <a:dk1>
        <a:sysClr val="windowText" lastClr="000000"/>
      </a:dk1>
      <a:lt1>
        <a:sysClr val="window" lastClr="FFFFFF"/>
      </a:lt1>
      <a:dk2>
        <a:srgbClr val="3F3F3F"/>
      </a:dk2>
      <a:lt2>
        <a:srgbClr val="EFEFEF"/>
      </a:lt2>
      <a:accent1>
        <a:srgbClr val="99042E"/>
      </a:accent1>
      <a:accent2>
        <a:srgbClr val="B9C129"/>
      </a:accent2>
      <a:accent3>
        <a:srgbClr val="5EC1DE"/>
      </a:accent3>
      <a:accent4>
        <a:srgbClr val="006B8A"/>
      </a:accent4>
      <a:accent5>
        <a:srgbClr val="E6C41A"/>
      </a:accent5>
      <a:accent6>
        <a:srgbClr val="EFEFEF"/>
      </a:accent6>
      <a:hlink>
        <a:srgbClr val="B9C129"/>
      </a:hlink>
      <a:folHlink>
        <a:srgbClr val="B9C12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V_16-9_mall.potx" id="{C2F6CAF2-FD8A-4277-8CF2-A763E5D5F2F0}" vid="{98456113-31B1-495E-9643-0BFEDD811062}"/>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Presentation om PRV_widescreen</Template>
  <TotalTime>195</TotalTime>
  <Words>829</Words>
  <Application>Microsoft Office PowerPoint</Application>
  <PresentationFormat>Bredbild</PresentationFormat>
  <Paragraphs>127</Paragraphs>
  <Slides>13</Slides>
  <Notes>11</Notes>
  <HiddenSlides>0</HiddenSlides>
  <MMClips>0</MMClips>
  <ScaleCrop>false</ScaleCrop>
  <HeadingPairs>
    <vt:vector size="6" baseType="variant">
      <vt:variant>
        <vt:lpstr>Använt teckensnitt</vt:lpstr>
      </vt:variant>
      <vt:variant>
        <vt:i4>2</vt:i4>
      </vt:variant>
      <vt:variant>
        <vt:lpstr>Tema</vt:lpstr>
      </vt:variant>
      <vt:variant>
        <vt:i4>1</vt:i4>
      </vt:variant>
      <vt:variant>
        <vt:lpstr>Bildrubriker</vt:lpstr>
      </vt:variant>
      <vt:variant>
        <vt:i4>13</vt:i4>
      </vt:variant>
    </vt:vector>
  </HeadingPairs>
  <TitlesOfParts>
    <vt:vector size="16" baseType="lpstr">
      <vt:lpstr>Arial</vt:lpstr>
      <vt:lpstr>Calibri</vt:lpstr>
      <vt:lpstr>Office-tema</vt:lpstr>
      <vt:lpstr>  </vt:lpstr>
      <vt:lpstr>  Vad är immaterialrätt?</vt:lpstr>
      <vt:lpstr>Varje gång du håller i en penna har du handen full av immateriella värden!</vt:lpstr>
      <vt:lpstr>  Kort om patent</vt:lpstr>
      <vt:lpstr>  Exempel på patent</vt:lpstr>
      <vt:lpstr>  Kort om varumärke </vt:lpstr>
      <vt:lpstr>  Exempel på varumärke</vt:lpstr>
      <vt:lpstr>  Kort om design</vt:lpstr>
      <vt:lpstr>  Exempel på design</vt:lpstr>
      <vt:lpstr>  Kort om upphovsrätt</vt:lpstr>
      <vt:lpstr>  Kort om piratkopiering</vt:lpstr>
      <vt:lpstr>  Kundsupport</vt:lpstr>
      <vt:lpstr>  Välkommen till PRV-skolan online på prv.se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Instruktioner</dc:title>
  <dc:creator>Fanqvist Anna</dc:creator>
  <cp:lastModifiedBy>Fanqvist Anna</cp:lastModifiedBy>
  <cp:revision>31</cp:revision>
  <dcterms:created xsi:type="dcterms:W3CDTF">2017-09-27T10:18:57Z</dcterms:created>
  <dcterms:modified xsi:type="dcterms:W3CDTF">2019-06-17T12:23:00Z</dcterms:modified>
</cp:coreProperties>
</file>