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315" r:id="rId4"/>
    <p:sldId id="265" r:id="rId5"/>
    <p:sldId id="260" r:id="rId6"/>
    <p:sldId id="266" r:id="rId7"/>
    <p:sldId id="288" r:id="rId8"/>
    <p:sldId id="392" r:id="rId9"/>
    <p:sldId id="485" r:id="rId10"/>
    <p:sldId id="308" r:id="rId11"/>
    <p:sldId id="259" r:id="rId12"/>
    <p:sldId id="267" r:id="rId13"/>
    <p:sldId id="268" r:id="rId14"/>
    <p:sldId id="329" r:id="rId15"/>
    <p:sldId id="576" r:id="rId16"/>
    <p:sldId id="570" r:id="rId17"/>
    <p:sldId id="368" r:id="rId18"/>
    <p:sldId id="571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13" autoAdjust="0"/>
    <p:restoredTop sz="87454" autoAdjust="0"/>
  </p:normalViewPr>
  <p:slideViewPr>
    <p:cSldViewPr snapToGrid="0" snapToObjects="1">
      <p:cViewPr varScale="1">
        <p:scale>
          <a:sx n="58" d="100"/>
          <a:sy n="58" d="100"/>
        </p:scale>
        <p:origin x="2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420F122A-B383-B641-8A27-232D5E868B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3BD4555-FBE1-2E4E-A025-A7D3F817BD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985A6-35C5-594A-87B1-249D7CFDBD77}" type="datetimeFigureOut">
              <a:rPr lang="sv-SE" smtClean="0"/>
              <a:t>2021-04-20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02849FB-4891-BC49-A6D9-7FF2ED5D2A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4BE82F-3FEA-1B45-807A-B4C3727F07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36EA0-BF4F-7548-AF7F-AC5A1258A210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8091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15950-472F-AE49-BBB2-7A611DF53E08}" type="datetimeFigureOut">
              <a:rPr lang="sv-SE" smtClean="0"/>
              <a:t>2021-04-20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0122-08FC-7F49-AB6D-7289575083A2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40122-08FC-7F49-AB6D-7289575083A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26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7453F-60FF-4005-A632-75E14D6267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/>
              <a:t>Because patent information is unique in the aspects of </a:t>
            </a:r>
          </a:p>
          <a:p>
            <a:pPr eaLnBrk="1" hangingPunct="1"/>
            <a:r>
              <a:rPr lang="en-GB" sz="1400" dirty="0"/>
              <a:t>timeliness, completeness, correctness, level of detail, structure (usability) and accessibility</a:t>
            </a:r>
          </a:p>
          <a:p>
            <a:pPr eaLnBrk="1" hangingPunct="1"/>
            <a:r>
              <a:rPr lang="en-GB" sz="1400" dirty="0"/>
              <a:t>it is indispensable for any organization active in R&amp;D!</a:t>
            </a:r>
          </a:p>
          <a:p>
            <a:pPr eaLnBrk="1" hangingPunct="1"/>
            <a:endParaRPr lang="en-GB" sz="1400" dirty="0"/>
          </a:p>
          <a:p>
            <a:pPr eaLnBrk="1" hangingPunct="1"/>
            <a:r>
              <a:rPr lang="en-GB" sz="1400" dirty="0"/>
              <a:t>Introduction of the next slide: What can patent information be used for?</a:t>
            </a:r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07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3601C1-43C7-4F33-9F4B-2593D9E08359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8108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40122-08FC-7F49-AB6D-7289575083A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5970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40122-08FC-7F49-AB6D-7289575083A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350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_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9B730F3-647C-1E44-B76B-DB86E5D97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03597" y="2166141"/>
            <a:ext cx="2184807" cy="2525719"/>
          </a:xfrm>
          <a:prstGeom prst="rect">
            <a:avLst/>
          </a:prstGeom>
        </p:spPr>
      </p:pic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989D32AC-CA91-D54E-A862-8C9EE4443754}"/>
              </a:ext>
            </a:extLst>
          </p:cNvPr>
          <p:cNvSpPr txBox="1">
            <a:spLocks/>
          </p:cNvSpPr>
          <p:nvPr userDrawn="1"/>
        </p:nvSpPr>
        <p:spPr>
          <a:xfrm>
            <a:off x="93116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EC1924-BF5D-7D44-A88A-DF76EB0C1BD8}" type="datetimeFigureOut">
              <a:rPr lang="sv-SE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2021-04-20</a:t>
            </a:fld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59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Grön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51C561F-23C7-934C-A2A7-F01D023FCE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518E5691-915F-7D49-90B2-07E411AEF2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3B92D68D-8CBF-644D-BC15-304319EF78D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6" y="1886989"/>
            <a:ext cx="612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88512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lå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D93DC5A-7AA4-C743-88BC-1A7683DF4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A7AB7E2-428A-CB4A-9477-219D25C56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1DB71263-16BB-D543-AB6F-F55E973A7D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6" y="1886989"/>
            <a:ext cx="612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353753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lågrön"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6FC712E-3A5A-D245-9D4D-65AC2C8A41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53C8C152-DDCD-B94F-88E6-C67A6B87C0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3E9B92B2-5C1E-F147-8303-7E7576D518F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6" y="1886989"/>
            <a:ext cx="612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301844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Grön-helfär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C646C2D-6D77-0D4F-8812-71E50CB9B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074DB38E-6DAA-024C-BF12-A830C12642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70E25D1C-478C-664D-97CD-1FA59A8169F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610872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lå-helfär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E537E6A-C6DF-2146-A8A5-BA96F69EA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FC30DFAB-8BE2-5443-85EF-14F33556C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4A2973CC-D037-734F-A49E-8982D99C9A8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4002855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lågrön-helfär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DDFAAFB-2452-A84F-A186-0741AE16B3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7B95D1D-6643-5F4E-9EFB-163011937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DEEA4834-EE98-C744-B7A7-5AE8088DCC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469244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0CA2249-61DB-2146-8883-1C8BCC34C0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40EF9B9-AF0C-374F-AE5E-7F1560A3B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06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Grön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0174971-52B0-A14A-8AE3-BB8B15E16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D5C1371-A98E-EE40-972F-63B5BC7EC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312D0D6B-1D94-664D-A942-C3D76754F05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944802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lå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302BF3C-D8BF-3443-B387-B22695515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CECCB17-FF02-8E44-9256-6FDA66A55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C73FF5AF-46D5-A44B-99FF-A7E47DA59F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409764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lågrön"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2069AF4-DACD-B94F-ADE3-0D0913DBC4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6590F94-85E7-D54F-B1E4-413E722CB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7F162AE1-DEAA-C647-B681-F3EDCC17C0E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4005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Grö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0C98DE6-1E69-BE48-ADAF-D2C1FA10F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03597" y="2166141"/>
            <a:ext cx="2184807" cy="2525719"/>
          </a:xfrm>
          <a:prstGeom prst="rect">
            <a:avLst/>
          </a:prstGeom>
        </p:spPr>
      </p:pic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A3A9AA5C-9C6E-564B-8832-2043F497D2D0}"/>
              </a:ext>
            </a:extLst>
          </p:cNvPr>
          <p:cNvSpPr txBox="1">
            <a:spLocks/>
          </p:cNvSpPr>
          <p:nvPr userDrawn="1"/>
        </p:nvSpPr>
        <p:spPr>
          <a:xfrm>
            <a:off x="93116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EC1924-BF5D-7D44-A88A-DF76EB0C1BD8}" type="datetimeFigureOut">
              <a:rPr lang="sv-SE" smtClean="0">
                <a:solidFill>
                  <a:schemeClr val="bg1"/>
                </a:solidFill>
              </a:rPr>
              <a:pPr algn="r"/>
              <a:t>2021-04-20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2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Grön-helfär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8D73733-9D99-0F45-8B0D-337BBB140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BE52C061-138E-0740-BD5F-00ABC2114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E359987A-DE05-2746-A005-3653533FB4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3942961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lå-helfär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043AACB-4469-0844-A5FD-7F2962CE4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0D05D38F-31C2-2746-9B96-E0B633115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8E6F55D5-19CB-CE4F-98EC-9680B9E8909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444212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lågrön-helfär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D805036-DABF-DF45-AB1A-AE7344B82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EA28D635-6FFB-8E4A-97C0-7C95E068B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4DCE798B-ADB1-EC41-9868-2EBB473A60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612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118613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-Brödtext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1"/>
            <a:ext cx="10440000" cy="10910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CB77E44A-8D54-434A-980E-BB5546145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FE1AAECD-EF15-8F42-BCA5-B4052F8FB4F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8D018B51-E80D-3A40-BE07-283D723E9DE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48283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1" name="Platshållare för innehåll 3">
            <a:extLst>
              <a:ext uri="{FF2B5EF4-FFF2-40B4-BE49-F238E27FC236}">
                <a16:creationId xmlns:a16="http://schemas.microsoft.com/office/drawing/2014/main" id="{F63A752D-13E3-794C-A2E7-B53FAD7371C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748283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091DF40-1C08-D649-80CF-81C6417DE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1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-Brödtext-Grön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228934F1-39B1-C84D-886F-974E314C9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12F42BC9-3C83-374F-B99A-D8A461FB4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1"/>
            <a:ext cx="10440000" cy="10910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675BFD69-8AA8-0547-A345-3EA124C072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4" name="Platshållare för innehåll 3">
            <a:extLst>
              <a:ext uri="{FF2B5EF4-FFF2-40B4-BE49-F238E27FC236}">
                <a16:creationId xmlns:a16="http://schemas.microsoft.com/office/drawing/2014/main" id="{82A09191-7143-C84F-A6D3-8678C6F2275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E272D4A0-7FE1-6D48-AF36-607E18C21D5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48283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493517DD-1BC0-214C-B511-F7242552D7F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748283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04991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-Brödtext-Blå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34D8A4A-C2D3-C546-B9E2-AD86B932EC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6DA0E139-DD96-F844-80BC-E8BC2D60A8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1"/>
            <a:ext cx="10440000" cy="10910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7C3D1DFF-44A3-6840-814D-FBB46BDFE2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4" name="Platshållare för innehåll 3">
            <a:extLst>
              <a:ext uri="{FF2B5EF4-FFF2-40B4-BE49-F238E27FC236}">
                <a16:creationId xmlns:a16="http://schemas.microsoft.com/office/drawing/2014/main" id="{BDF78894-9EE1-E648-82F5-F2F8363A062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02434D66-EC58-4945-8ED8-A9C93F8D54E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48283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1312D3AE-5980-E945-8CBC-B32DF4B4215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748283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39300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-Brödtext-Blågrön"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6815C7CE-33E8-9A45-9238-28FB10AD1C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1"/>
            <a:ext cx="10440000" cy="10910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BC7E4138-E3A4-194C-8F5F-64FA78E01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D5EFFF0B-FA47-744A-B8CB-43F21F18E3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4" name="Platshållare för innehåll 3">
            <a:extLst>
              <a:ext uri="{FF2B5EF4-FFF2-40B4-BE49-F238E27FC236}">
                <a16:creationId xmlns:a16="http://schemas.microsoft.com/office/drawing/2014/main" id="{D880E0B9-FE42-E644-BD51-1C18582D689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827F66AA-8993-7D40-85B6-75DE4A3A74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48283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25A4A793-F24B-BC43-A778-DA8646403EC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748283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90182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-Brödtext-Grön-helfär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24760CF0-F6D4-4541-BE8D-AB0D053DD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1"/>
            <a:ext cx="10440000" cy="10910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05D724E-18FE-A940-8D6E-1CB893F2F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8A952D-9F24-CB42-9B67-C41EDBD204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E8767DB9-38F3-454A-A0FC-5975FA3831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0B1B8C1F-CCBE-8841-91FB-EAF0069305B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48283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57A7DD13-CD6D-C245-9A55-837B2D19A4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748283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24090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-Brödtext-Blå-helfär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575D5CE1-702B-6642-88FD-786AD5D7B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1"/>
            <a:ext cx="10440000" cy="10910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F7372B71-44D0-5C48-937F-6AD4D29DC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7FDBF54E-FA82-4547-87F4-C1E3AC2658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4" name="Platshållare för innehåll 3">
            <a:extLst>
              <a:ext uri="{FF2B5EF4-FFF2-40B4-BE49-F238E27FC236}">
                <a16:creationId xmlns:a16="http://schemas.microsoft.com/office/drawing/2014/main" id="{8EB67FFB-8A0D-E94B-860C-7893A026A8A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C77A8A97-01A4-484A-960C-CB6DD381663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48283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EBD92E0D-5B20-744D-AC8B-03151B8232D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748283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51783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-Brödtext-Blågrön-helfär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CEB47F77-1C1C-434C-8179-AC60C484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1"/>
            <a:ext cx="10440000" cy="10910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14598CA9-D45E-BC4D-A27C-7AAE9F0B4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4A97F239-C265-6043-9077-37BD5ECB2A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4" name="Platshållare för innehåll 3">
            <a:extLst>
              <a:ext uri="{FF2B5EF4-FFF2-40B4-BE49-F238E27FC236}">
                <a16:creationId xmlns:a16="http://schemas.microsoft.com/office/drawing/2014/main" id="{8EA82F61-CE99-224C-A5E9-B6600CAFA2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752B5164-8631-CC49-966C-8C3DDD37780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48283" y="1681163"/>
            <a:ext cx="4320000" cy="7383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91BEA6BB-98A5-C344-AD42-0C70FEB3DB8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748283" y="2505075"/>
            <a:ext cx="4320000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lägga till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9104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996DDE1-0B43-904C-988E-5E9AAAA8B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03597" y="2166141"/>
            <a:ext cx="2184807" cy="2525719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965548-3989-9547-AB9F-C4690396DB45}"/>
              </a:ext>
            </a:extLst>
          </p:cNvPr>
          <p:cNvSpPr txBox="1">
            <a:spLocks/>
          </p:cNvSpPr>
          <p:nvPr userDrawn="1"/>
        </p:nvSpPr>
        <p:spPr>
          <a:xfrm>
            <a:off x="93116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EC1924-BF5D-7D44-A88A-DF76EB0C1BD8}" type="datetimeFigureOut">
              <a:rPr lang="sv-SE" smtClean="0">
                <a:solidFill>
                  <a:schemeClr val="bg1"/>
                </a:solidFill>
              </a:rPr>
              <a:pPr algn="r"/>
              <a:t>2021-04-20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37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13F6EE0C-2AA4-404F-AD34-FCDD732C6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0CA2249-61DB-2146-8883-1C8BCC34C0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A34665B-6008-FA4C-83EB-004E0FC87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90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-Grön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F760038-AAE5-6441-A588-746A9FC99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FFE7D0E-9DFD-C24C-B2F2-5F2A3932A1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0D52323-BD04-3B44-B371-9BE3E49DD0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20B4116B-B57B-2C4E-A11D-1F01E94B9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780255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-Blå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459E501-0AB2-844F-922D-57B93F9F7C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B240F3C-5800-F44A-BB37-31009F1D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C60DAC77-A344-074F-954F-BADEE72FDE4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0525EC03-FE86-FA47-AF30-5F7DC58B5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638298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-Blågrön"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D581402-B150-1C4F-B30C-4535D74FB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7FDD38B-02C4-4343-8DD2-AE8F9170C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415812C-5BF1-5248-8C13-6AA4689303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20CA5092-1DBA-2543-8A7D-6CFEEDB41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393825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-Grön-helfär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0CA2249-61DB-2146-8883-1C8BCC34C0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168EBEF-88AE-6C44-876D-2276E9B70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AAB6CDF7-A6F3-F249-906B-504A4354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795640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-Blå-helfär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BFA1BE-1161-F545-9784-012AF6E90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B9C8FEE-EA75-7645-B14F-80156B4B43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23CDD3D8-E4DE-AB4A-A160-833DCA2D0A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16E7A978-EE52-E441-8265-B5F432682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038722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-Blågrön-helfär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3972A57-9B84-C544-80EF-D2E247A38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94C9463-EDFD-FB45-B7BC-6BADBED9B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2756E50-D563-474C-B0BA-33AFB516CE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8CCD2507-4603-A44B-A4D7-D9E2A940E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1697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0CA2249-61DB-2146-8883-1C8BCC34C0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AE665AC-3B01-294C-9E67-F3BA7329E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CB6F3BCE-5FA3-664C-8442-A71A2F960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5612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-Grön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A0D0AAE-14FF-CC42-B483-06432EA5A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A019DC1-5016-5F41-B65D-C9CB6A7E0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98930C6-93E4-AD47-A0F4-AE6CB430F61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7688EA03-4E2B-A54B-A0B7-BCF022A59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058718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-Blå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5B7F1E2-48DE-BF49-83EF-FF54962A19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0EE1B57-6C05-164B-8C4E-516D3C22F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2B6D5B6F-C4C8-1E46-9985-A73FC8C67DF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586AB7AB-AACE-0941-9A01-BCF2CA64C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63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Blågrö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694C01A-EF59-F84F-82A3-A85B0A513E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03597" y="2166141"/>
            <a:ext cx="2184807" cy="2525719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45BEA4-241B-A848-A073-B8F52F24107E}"/>
              </a:ext>
            </a:extLst>
          </p:cNvPr>
          <p:cNvSpPr txBox="1">
            <a:spLocks/>
          </p:cNvSpPr>
          <p:nvPr userDrawn="1"/>
        </p:nvSpPr>
        <p:spPr>
          <a:xfrm>
            <a:off x="931164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CEC1924-BF5D-7D44-A88A-DF76EB0C1BD8}" type="datetimeFigureOut">
              <a:rPr lang="sv-SE" smtClean="0">
                <a:solidFill>
                  <a:schemeClr val="bg1"/>
                </a:solidFill>
              </a:rPr>
              <a:pPr algn="r"/>
              <a:t>2021-04-20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24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-Blågrön"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AC9CC69-2AB0-8C48-99B6-86A1FDFEB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7B8C05F-ADEE-854F-B23C-C4EBCB13B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E6969E59-79AE-8D4E-A3AF-C276BD3DC0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BC52BFB3-59B4-7D46-A15C-2CC09576A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673072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-Grön-helfär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DE4D1BE-6114-7B42-A733-97E08BC0EE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832D0AF3-6EBA-7140-81CE-BE6A5743F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B431B3A4-2FB6-374D-992A-7BEAB12227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9988BBEC-B750-6548-88FF-6E0760C6A6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79957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-Blå-helfär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4A545AC-042D-4A42-AFB6-49A6AEEBE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1CEE471-DD20-274F-8DFB-062EE08DB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020B6882-87E4-E745-841D-0B08C98AFDE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07B3BB1A-8A08-6942-AAEC-7945CF47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731076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-Punktlista-Bild-Blågrö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B190252-F924-9B4F-A5B8-B498D5FBEA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9016"/>
            <a:ext cx="1001907" cy="323999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B52776F6-4ABA-DC4B-923D-20EAFF3CC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03888B19-FCA0-4943-A7F5-062011F7697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88A5D44D-2746-F349-A716-CA59CBB769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2518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295138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_V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0CA2249-61DB-2146-8883-1C8BCC34C0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C7DEA5B-8736-B34E-9572-C187DC33A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A4546D91-601E-E84B-B244-11E0E5B3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28175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_V-Grön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EA98C03-E2BC-0D4C-AC5B-7733E4461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82A20F0C-02C5-3346-B082-3B54C5F130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F3C5E657-DB89-2747-ADCA-D134058F24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3A44E0D3-7FBE-7446-9605-A0D6AB4E5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49159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_V-Blå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07701A4-EEC2-DF45-977C-2698CAB3B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9C4E5A84-F7FE-104F-A2C2-3FDE7BBA1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EB9CBB5C-C211-744A-8262-E22AA22CA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6CA44841-82D2-9841-A6F5-733F4FBCC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60231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_V-Blågrön"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5733AB8-A2FA-5A4E-AAA6-2E5A35E89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35999B9D-5C11-3048-997A-1CEFA27E4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CC3870F6-89B7-CB4D-AD67-2C50BBEA5B2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4A0C139-DD72-354E-B3E7-128F76323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38324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_V-Grön-helfär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24B513C-1F37-EE49-8A2E-FAAB2F76A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E2552028-A29D-8E4E-99A6-AA898B555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3DFDBE1D-87C9-5442-B930-7FC26AE456E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93917C64-E1FF-E94C-994C-45CCCDE71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33142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_V-Blåhelfär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D78340F-E195-D844-8552-4B8808F07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2FEA8D7-7154-6541-8854-5560AE109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28F5E17E-50D0-AC43-903D-EFCC21CCAA0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1BA3B7FA-F830-6146-B1F1-0EF59B6D6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14713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- 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>
            <a:extLst>
              <a:ext uri="{FF2B5EF4-FFF2-40B4-BE49-F238E27FC236}">
                <a16:creationId xmlns:a16="http://schemas.microsoft.com/office/drawing/2014/main" id="{B7F9884D-0DC0-B441-8FA7-B597C7656B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15" name="Underrubrik 2">
            <a:extLst>
              <a:ext uri="{FF2B5EF4-FFF2-40B4-BE49-F238E27FC236}">
                <a16:creationId xmlns:a16="http://schemas.microsoft.com/office/drawing/2014/main" id="{993837F6-8AD9-4940-A962-6F9C387666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81461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lägga till underrubrik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9EBF477-FCA1-7C41-BADC-DDBFCD966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197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Bild_V-Blågrön-helfär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C4A767F-2D1D-4E44-BADE-04C52AC982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A82CC102-3202-1645-AA9D-BA289F98E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EA5D24D8-4505-944A-9C3A-7DF43647BA8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4F185B26-6DD3-204F-BFB0-D3D9A826D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733163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_V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0CA2249-61DB-2146-8883-1C8BCC34C0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A334D77-AB00-7E49-BEEC-538633AFF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5FEE8330-1225-5E48-A99E-B4FA6A626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996848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_V-Grön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D45700B-19D5-A544-97F5-A805DDE48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0E0F3CD-3F27-C246-8D0A-9ABA0243C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9DD20849-C6FF-F749-A539-B140C7DEB6D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BC55618-C5FF-3044-BA50-E841BD82DA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091885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_V-Blå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F40230E-CEC0-B04B-A68C-6D373432E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D64F691-E029-2F4A-A840-A83E7C276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70D65E68-AB12-194E-9C5D-7C43428A2CC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117F833-E33E-0448-AB23-172508B5A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79649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_V-Blågrön"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7974573-2563-CE44-97CB-E218A1ED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3C793EBE-B8EC-B04E-98DA-4912F5BA3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E5F81167-EB3F-EF41-B2AD-624AD67517A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A6E9D7A5-652E-CB42-8A40-793532C42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63450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_V-Grön-helfär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E35F5EE-AE7A-E342-A4D4-751C9BCB35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8652B1B1-0BA6-E541-B55B-3D554BB85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30B11AEF-5D25-1340-AB48-CFC78DA70C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DC1CE9BF-1620-2B4F-946A-6B47B6358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66044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_V-Blå-helfär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9F7FAAF9-547D-8948-A45F-DC8A091EF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03E73777-9E54-D94D-B1CA-E26DA1E94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71F5C60D-941D-7F44-A77F-3071CC5E988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4E9D1FF3-2D68-5A41-9D3D-5BD36F892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71162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Punktlista-Bild_V-Blågrön-helfär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1E181A9-C3EB-3746-BAFD-A449E7374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DD3483D9-80FD-5E4B-9C1D-8A0B6B5C6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0875" y="540000"/>
            <a:ext cx="50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79939587-5CE8-9C4E-8671-DB772F5AB2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42663" y="1886989"/>
            <a:ext cx="5040000" cy="39819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B58F549B-FEFF-484D-9594-0830C900E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5939482" cy="6857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22353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-Rubrik-Brödtext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269000"/>
            <a:ext cx="5515135" cy="432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60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</a:t>
            </a:r>
            <a:br>
              <a:rPr lang="sv-SE" dirty="0"/>
            </a:br>
            <a:r>
              <a:rPr lang="sv-SE" dirty="0"/>
              <a:t>för att lägga </a:t>
            </a:r>
            <a:br>
              <a:rPr lang="sv-SE" dirty="0"/>
            </a:br>
            <a:r>
              <a:rPr lang="sv-SE" dirty="0"/>
              <a:t>till 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0CA2249-61DB-2146-8883-1C8BCC34C0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70356" y="1269000"/>
            <a:ext cx="4409431" cy="432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D7B6977-F84A-9D47-A194-8253769B3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1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-Rubrik-Brödtext-Grön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C29DE0E-6522-1C46-A601-B027DDDB4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648554E-F617-1749-B147-8D49EC3ED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269000"/>
            <a:ext cx="5515135" cy="432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60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</a:t>
            </a:r>
            <a:br>
              <a:rPr lang="sv-SE" dirty="0"/>
            </a:br>
            <a:r>
              <a:rPr lang="sv-SE" dirty="0"/>
              <a:t>för att lägga </a:t>
            </a:r>
            <a:br>
              <a:rPr lang="sv-SE" dirty="0"/>
            </a:br>
            <a:r>
              <a:rPr lang="sv-SE" dirty="0"/>
              <a:t>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087E9A2D-393F-EA4C-9653-5E61B9F6716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70356" y="1269000"/>
            <a:ext cx="4409431" cy="432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82341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- Grö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DF40A5-461E-314F-BCC3-F023DEB310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EC57DA-0FB1-024F-B5D7-12D172F900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81461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lägga till underrubrik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DD0DCAE-CFBA-A048-B47C-B1013A722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133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-Rubrik-Brödtext-Blå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06A3925-AC8C-8E45-8AC5-711EF0772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06FE2A2-B035-A746-95A5-9438A5670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269000"/>
            <a:ext cx="5515135" cy="432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60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</a:t>
            </a:r>
            <a:br>
              <a:rPr lang="sv-SE" dirty="0"/>
            </a:br>
            <a:r>
              <a:rPr lang="sv-SE" dirty="0"/>
              <a:t>för att lägga </a:t>
            </a:r>
            <a:br>
              <a:rPr lang="sv-SE" dirty="0"/>
            </a:br>
            <a:r>
              <a:rPr lang="sv-SE" dirty="0"/>
              <a:t>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47A84E7-82DB-A140-8EC8-32A607211A4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70356" y="1269000"/>
            <a:ext cx="4409431" cy="432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34765796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-Rubrik-Brödtext-Blågrön">
    <p:bg>
      <p:bgPr>
        <a:solidFill>
          <a:schemeClr val="accent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EC36FE-F717-DB44-A182-659982C953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EDCC7BF-52A7-104A-AFDD-79B5580E4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269000"/>
            <a:ext cx="5515135" cy="432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60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</a:t>
            </a:r>
            <a:br>
              <a:rPr lang="sv-SE" dirty="0"/>
            </a:br>
            <a:r>
              <a:rPr lang="sv-SE" dirty="0"/>
              <a:t>för att lägga </a:t>
            </a:r>
            <a:br>
              <a:rPr lang="sv-SE" dirty="0"/>
            </a:br>
            <a:r>
              <a:rPr lang="sv-SE" dirty="0"/>
              <a:t>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1234DDBC-904D-9F48-A0CF-1119927850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70356" y="1269000"/>
            <a:ext cx="4409431" cy="432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3698872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-Rubrik-Brödtext-Grön_Helfärg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F566466-E0D4-2E42-A224-76184744B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FC3E46CC-0628-1948-A543-ED0D69D8ED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269000"/>
            <a:ext cx="5515135" cy="432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</a:t>
            </a:r>
            <a:br>
              <a:rPr lang="sv-SE" dirty="0"/>
            </a:br>
            <a:r>
              <a:rPr lang="sv-SE" dirty="0"/>
              <a:t>för att lägga </a:t>
            </a:r>
            <a:br>
              <a:rPr lang="sv-SE" dirty="0"/>
            </a:br>
            <a:r>
              <a:rPr lang="sv-SE" dirty="0"/>
              <a:t>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CBFA6754-9785-A146-BE5C-EE380363B7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70356" y="1269000"/>
            <a:ext cx="4409431" cy="432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4664386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-Rubrik-Brödtext-Blå_Helfär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12FD8D9-73D6-7547-8541-92E924E889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8BDC664-2AA5-5F40-BE42-564C59198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269000"/>
            <a:ext cx="5515135" cy="432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</a:t>
            </a:r>
            <a:br>
              <a:rPr lang="sv-SE" dirty="0"/>
            </a:br>
            <a:r>
              <a:rPr lang="sv-SE" dirty="0"/>
              <a:t>för att lägga </a:t>
            </a:r>
            <a:br>
              <a:rPr lang="sv-SE" dirty="0"/>
            </a:br>
            <a:r>
              <a:rPr lang="sv-SE" dirty="0"/>
              <a:t>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0DF517CD-04EE-7443-BB2C-D9FF31C4CB4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70356" y="1269000"/>
            <a:ext cx="4409431" cy="432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33320984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-Rubrik-Brödtext-Blågrön_Helfär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3776561-7657-5947-9006-DDCE07DF1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C693B3E-CF05-E340-A024-BFB9132C9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269000"/>
            <a:ext cx="5515135" cy="432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</a:t>
            </a:r>
            <a:br>
              <a:rPr lang="sv-SE" dirty="0"/>
            </a:br>
            <a:r>
              <a:rPr lang="sv-SE" dirty="0"/>
              <a:t>för att lägga </a:t>
            </a:r>
            <a:br>
              <a:rPr lang="sv-SE" dirty="0"/>
            </a:br>
            <a:r>
              <a:rPr lang="sv-SE" dirty="0"/>
              <a:t>till rubrik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2EFBE93A-8191-EF47-AB2B-CAFF5ECF47A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70356" y="1269000"/>
            <a:ext cx="4409431" cy="432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1667009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-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039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9573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-Grö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812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-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221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-Blågrö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1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-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DF40A5-461E-314F-BCC3-F023DEB310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EC57DA-0FB1-024F-B5D7-12D172F900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81461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lägga till underrubrik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8BBB9CF-3E47-D84B-8985-729F3A944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661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ruta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6C07BA30-6B63-1440-AF54-AEA13D11C2A9}"/>
              </a:ext>
            </a:extLst>
          </p:cNvPr>
          <p:cNvSpPr txBox="1"/>
          <p:nvPr userDrawn="1"/>
        </p:nvSpPr>
        <p:spPr>
          <a:xfrm>
            <a:off x="5181583" y="2921169"/>
            <a:ext cx="1828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60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2974985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ruta-Grö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4F4508CB-7A17-F241-AC53-01092890A29D}"/>
              </a:ext>
            </a:extLst>
          </p:cNvPr>
          <p:cNvSpPr txBox="1"/>
          <p:nvPr userDrawn="1"/>
        </p:nvSpPr>
        <p:spPr>
          <a:xfrm>
            <a:off x="5181583" y="2921169"/>
            <a:ext cx="1828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60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25478988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ruta-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6B59A095-EDBC-C54E-B068-FCC908248E62}"/>
              </a:ext>
            </a:extLst>
          </p:cNvPr>
          <p:cNvSpPr txBox="1"/>
          <p:nvPr userDrawn="1"/>
        </p:nvSpPr>
        <p:spPr>
          <a:xfrm>
            <a:off x="5181583" y="2921169"/>
            <a:ext cx="1828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60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4241224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ruta-Blågrö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2F714947-6AB0-FD41-A028-731F4B718106}"/>
              </a:ext>
            </a:extLst>
          </p:cNvPr>
          <p:cNvSpPr txBox="1"/>
          <p:nvPr userDrawn="1"/>
        </p:nvSpPr>
        <p:spPr>
          <a:xfrm>
            <a:off x="5181583" y="2921169"/>
            <a:ext cx="1828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60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846551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164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D9778-673A-4B46-A366-931EEF278D27}" type="datetimeFigureOut">
              <a:rPr lang="sv-SE" smtClean="0"/>
              <a:pPr/>
              <a:t>2021-04-20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3B2-BDEB-43D3-BF07-AF383F1441D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0014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0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- Blågrö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DF40A5-461E-314F-BCC3-F023DEB310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lägga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EC57DA-0FB1-024F-B5D7-12D172F900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814612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lägga till underrubrik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20CA871-E12B-9241-B103-8A22B312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0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-Brödtext-Off White">
    <p:bg>
      <p:bgPr>
        <a:solidFill>
          <a:srgbClr val="F3E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62C9BEE-338B-9B43-A625-9D8515F26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540000"/>
            <a:ext cx="10440000" cy="121398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 b="1" i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v-SE" dirty="0"/>
              <a:t>Klicka här för att </a:t>
            </a:r>
            <a:br>
              <a:rPr lang="sv-SE" dirty="0"/>
            </a:br>
            <a:r>
              <a:rPr lang="sv-SE" dirty="0"/>
              <a:t>lägga till 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0CA2249-61DB-2146-8883-1C8BCC34C0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6" y="1886989"/>
            <a:ext cx="6120000" cy="398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F4476C-8BDC-3D45-A974-84CBA8452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90093" y="6369016"/>
            <a:ext cx="100190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2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49F5A8-7E4C-1C44-A81C-58376662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540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9ACD7D-A006-EC4F-B3C9-93EAF0727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EF23607-EA7A-B245-A63A-F32B17426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C1924-BF5D-7D44-A88A-DF76EB0C1BD8}" type="datetimeFigureOut">
              <a:rPr lang="sv-SE" smtClean="0"/>
              <a:t>2021-04-20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874B6A-2B8B-254D-8CFF-55C609217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50128F-6B8B-5443-B011-302D08E4B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E965E-9374-5341-8A73-C1B6D8360306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131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55" r:id="rId5"/>
    <p:sldLayoutId id="2147483649" r:id="rId6"/>
    <p:sldLayoutId id="2147483659" r:id="rId7"/>
    <p:sldLayoutId id="2147483660" r:id="rId8"/>
    <p:sldLayoutId id="2147483711" r:id="rId9"/>
    <p:sldLayoutId id="2147483665" r:id="rId10"/>
    <p:sldLayoutId id="2147483666" r:id="rId11"/>
    <p:sldLayoutId id="2147483667" r:id="rId12"/>
    <p:sldLayoutId id="2147483713" r:id="rId13"/>
    <p:sldLayoutId id="2147483714" r:id="rId14"/>
    <p:sldLayoutId id="2147483715" r:id="rId15"/>
    <p:sldLayoutId id="2147483684" r:id="rId16"/>
    <p:sldLayoutId id="2147483705" r:id="rId17"/>
    <p:sldLayoutId id="2147483706" r:id="rId18"/>
    <p:sldLayoutId id="2147483707" r:id="rId19"/>
    <p:sldLayoutId id="2147483716" r:id="rId20"/>
    <p:sldLayoutId id="2147483717" r:id="rId21"/>
    <p:sldLayoutId id="2147483718" r:id="rId22"/>
    <p:sldLayoutId id="2147483704" r:id="rId23"/>
    <p:sldLayoutId id="2147483708" r:id="rId24"/>
    <p:sldLayoutId id="2147483709" r:id="rId25"/>
    <p:sldLayoutId id="2147483710" r:id="rId26"/>
    <p:sldLayoutId id="2147483719" r:id="rId27"/>
    <p:sldLayoutId id="2147483720" r:id="rId28"/>
    <p:sldLayoutId id="2147483721" r:id="rId29"/>
    <p:sldLayoutId id="2147483668" r:id="rId30"/>
    <p:sldLayoutId id="2147483669" r:id="rId31"/>
    <p:sldLayoutId id="2147483670" r:id="rId32"/>
    <p:sldLayoutId id="2147483671" r:id="rId33"/>
    <p:sldLayoutId id="2147483722" r:id="rId34"/>
    <p:sldLayoutId id="2147483723" r:id="rId35"/>
    <p:sldLayoutId id="2147483724" r:id="rId36"/>
    <p:sldLayoutId id="2147483676" r:id="rId37"/>
    <p:sldLayoutId id="2147483677" r:id="rId38"/>
    <p:sldLayoutId id="2147483678" r:id="rId39"/>
    <p:sldLayoutId id="2147483679" r:id="rId40"/>
    <p:sldLayoutId id="2147483725" r:id="rId41"/>
    <p:sldLayoutId id="2147483726" r:id="rId42"/>
    <p:sldLayoutId id="2147483727" r:id="rId43"/>
    <p:sldLayoutId id="2147483672" r:id="rId44"/>
    <p:sldLayoutId id="2147483673" r:id="rId45"/>
    <p:sldLayoutId id="2147483674" r:id="rId46"/>
    <p:sldLayoutId id="2147483675" r:id="rId47"/>
    <p:sldLayoutId id="2147483728" r:id="rId48"/>
    <p:sldLayoutId id="2147483729" r:id="rId49"/>
    <p:sldLayoutId id="2147483730" r:id="rId50"/>
    <p:sldLayoutId id="2147483680" r:id="rId51"/>
    <p:sldLayoutId id="2147483681" r:id="rId52"/>
    <p:sldLayoutId id="2147483682" r:id="rId53"/>
    <p:sldLayoutId id="2147483683" r:id="rId54"/>
    <p:sldLayoutId id="2147483731" r:id="rId55"/>
    <p:sldLayoutId id="2147483732" r:id="rId56"/>
    <p:sldLayoutId id="2147483733" r:id="rId57"/>
    <p:sldLayoutId id="2147483688" r:id="rId58"/>
    <p:sldLayoutId id="2147483689" r:id="rId59"/>
    <p:sldLayoutId id="2147483690" r:id="rId60"/>
    <p:sldLayoutId id="2147483691" r:id="rId61"/>
    <p:sldLayoutId id="2147483693" r:id="rId62"/>
    <p:sldLayoutId id="2147483694" r:id="rId63"/>
    <p:sldLayoutId id="2147483695" r:id="rId64"/>
    <p:sldLayoutId id="2147483696" r:id="rId65"/>
    <p:sldLayoutId id="2147483734" r:id="rId66"/>
    <p:sldLayoutId id="2147483697" r:id="rId67"/>
    <p:sldLayoutId id="2147483698" r:id="rId68"/>
    <p:sldLayoutId id="2147483699" r:id="rId69"/>
    <p:sldLayoutId id="2147483700" r:id="rId70"/>
    <p:sldLayoutId id="2147483701" r:id="rId71"/>
    <p:sldLayoutId id="2147483702" r:id="rId72"/>
    <p:sldLayoutId id="2147483703" r:id="rId73"/>
    <p:sldLayoutId id="2147483735" r:id="rId74"/>
    <p:sldLayoutId id="2147483736" r:id="rId75"/>
    <p:sldLayoutId id="2147483737" r:id="rId7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spto.gov/patent" TargetMode="External"/><Relationship Id="rId3" Type="http://schemas.openxmlformats.org/officeDocument/2006/relationships/slideLayout" Target="../slideLayouts/slideLayout35.xml"/><Relationship Id="rId7" Type="http://schemas.openxmlformats.org/officeDocument/2006/relationships/hyperlink" Target="http://www.svenskpatentdatabas.se/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wipo.int/patentscope/en/" TargetMode="External"/><Relationship Id="rId5" Type="http://schemas.openxmlformats.org/officeDocument/2006/relationships/hyperlink" Target="https://worldwide.espacenet.co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20.jpg"/><Relationship Id="rId9" Type="http://schemas.openxmlformats.org/officeDocument/2006/relationships/hyperlink" Target="https://www.jpo.go.jp/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hyperlink" Target="https://www.linkedin.com/company/1733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788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4D29F-132F-403C-AAA9-3665CAEA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0" dirty="0"/>
              <a:t>Intrång</a:t>
            </a:r>
            <a:endParaRPr lang="en-GB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36DBED3C-1439-41D1-AB21-D74BF2E0C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2663" y="1600386"/>
            <a:ext cx="5283280" cy="398199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Oavsett om du har patent eller ej:</a:t>
            </a:r>
          </a:p>
          <a:p>
            <a:r>
              <a:rPr lang="sv-SE" sz="2400" dirty="0"/>
              <a:t>	- Se till att du inte gör intrång i 	någon annans patent</a:t>
            </a:r>
          </a:p>
          <a:p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Intrång kan bli dyrt </a:t>
            </a:r>
          </a:p>
          <a:p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Sökning i patentinformation avgör om du har  ”</a:t>
            </a:r>
            <a:r>
              <a:rPr lang="sv-SE" sz="2400" dirty="0" err="1"/>
              <a:t>Freedom</a:t>
            </a:r>
            <a:r>
              <a:rPr lang="sv-SE" sz="2400" dirty="0"/>
              <a:t> to </a:t>
            </a:r>
            <a:r>
              <a:rPr lang="sv-SE" sz="2400" dirty="0" err="1"/>
              <a:t>operate</a:t>
            </a:r>
            <a:r>
              <a:rPr lang="sv-SE" sz="2400" dirty="0"/>
              <a:t>”?</a:t>
            </a:r>
          </a:p>
          <a:p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FTO-sökningen kan kräva ett sökproffs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6" name="Platshållare för bild 5" descr="En bild som visar text, stopp, tecken, röd&#10;&#10;Automatiskt genererad beskrivning">
            <a:extLst>
              <a:ext uri="{FF2B5EF4-FFF2-40B4-BE49-F238E27FC236}">
                <a16:creationId xmlns:a16="http://schemas.microsoft.com/office/drawing/2014/main" id="{65D0F0DF-15EA-4D0C-BDB1-4FAEB782C5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20987" r="20987"/>
          <a:stretch/>
        </p:blipFill>
        <p:spPr/>
      </p:pic>
      <p:pic>
        <p:nvPicPr>
          <p:cNvPr id="22" name="Ljud 21">
            <a:hlinkClick r:id="" action="ppaction://media"/>
            <a:extLst>
              <a:ext uri="{FF2B5EF4-FFF2-40B4-BE49-F238E27FC236}">
                <a16:creationId xmlns:a16="http://schemas.microsoft.com/office/drawing/2014/main" id="{AD71C87B-9167-4BFE-9B95-8918E5CC4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3"/>
    </mc:Choice>
    <mc:Fallback xmlns="">
      <p:transition spd="slow" advTm="4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99C7A5-B717-408D-9C6F-6688F4687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540000"/>
            <a:ext cx="5325075" cy="1213985"/>
          </a:xfrm>
        </p:spPr>
        <p:txBody>
          <a:bodyPr>
            <a:normAutofit fontScale="90000"/>
          </a:bodyPr>
          <a:lstStyle/>
          <a:p>
            <a:r>
              <a:rPr lang="sv-SE" dirty="0"/>
              <a:t>Missade möjligheter – ineffektivt resursutnyttjande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D1D700-B6F5-4BBC-80AD-852989AC8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3036" y="2109728"/>
            <a:ext cx="5939482" cy="39819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Idag lågt nyttjande av patentinformation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Satsningar på redan känd teknik och/eller närliggande teknik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Ineffektivt nyttjande av resurser </a:t>
            </a:r>
          </a:p>
          <a:p>
            <a:r>
              <a:rPr lang="sv-SE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Förlorad konkurrenskraft – Sverige </a:t>
            </a:r>
          </a:p>
        </p:txBody>
      </p:sp>
      <p:pic>
        <p:nvPicPr>
          <p:cNvPr id="14" name="Platshållare för bild 13" descr="En bild som visar utomhus, klippa, tårta, byggnad&#10;&#10;Automatiskt genererad beskrivning">
            <a:extLst>
              <a:ext uri="{FF2B5EF4-FFF2-40B4-BE49-F238E27FC236}">
                <a16:creationId xmlns:a16="http://schemas.microsoft.com/office/drawing/2014/main" id="{8F07934C-FE8D-43C3-B12D-130929979D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1423" r="21423"/>
          <a:stretch>
            <a:fillRect/>
          </a:stretch>
        </p:blipFill>
        <p:spPr/>
      </p:pic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20879950-697C-40DB-8E55-AA77D3DFB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0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16"/>
    </mc:Choice>
    <mc:Fallback>
      <p:transition spd="slow" advTm="3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2B4FB1-02D1-4725-8618-70A30EF6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38" y="547072"/>
            <a:ext cx="4790364" cy="1213985"/>
          </a:xfrm>
        </p:spPr>
        <p:txBody>
          <a:bodyPr anchor="t">
            <a:normAutofit/>
          </a:bodyPr>
          <a:lstStyle/>
          <a:p>
            <a:r>
              <a:rPr lang="sv-SE" dirty="0"/>
              <a:t>Vilka använder PI idag?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5D52B9E-922D-4B9D-9AA1-C88E6A24E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137" y="1886989"/>
            <a:ext cx="5870381" cy="3981999"/>
          </a:xfrm>
        </p:spPr>
        <p:txBody>
          <a:bodyPr>
            <a:normAutofit/>
          </a:bodyPr>
          <a:lstStyle/>
          <a:p>
            <a:r>
              <a:rPr lang="sv-SE" sz="2400" dirty="0"/>
              <a:t>”IP-proffsen”: </a:t>
            </a:r>
          </a:p>
          <a:p>
            <a:pPr marL="0" indent="0">
              <a:buNone/>
            </a:pPr>
            <a:r>
              <a:rPr lang="sv-SE" sz="2400" dirty="0"/>
              <a:t>	- Patentombud</a:t>
            </a:r>
          </a:p>
          <a:p>
            <a:pPr marL="0" indent="0">
              <a:buNone/>
            </a:pPr>
            <a:r>
              <a:rPr lang="sv-SE" sz="2400" dirty="0"/>
              <a:t>	- Juristfirmor</a:t>
            </a:r>
          </a:p>
          <a:p>
            <a:pPr marL="0" indent="0">
              <a:buNone/>
            </a:pPr>
            <a:r>
              <a:rPr lang="sv-SE" sz="2400" dirty="0"/>
              <a:t>	- Storföretag (IP-ansvariga, forskare)</a:t>
            </a:r>
          </a:p>
          <a:p>
            <a:pPr marL="0" indent="0">
              <a:buNone/>
            </a:pPr>
            <a:r>
              <a:rPr lang="sv-SE" sz="2400" dirty="0"/>
              <a:t>	- Söktjänstföretag</a:t>
            </a:r>
          </a:p>
          <a:p>
            <a:pPr marL="0" indent="0">
              <a:buNone/>
            </a:pPr>
            <a:r>
              <a:rPr lang="sv-SE" sz="2400" dirty="0"/>
              <a:t>	- Patentmyndigheter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endParaRPr lang="sv-SE" sz="2400" i="1" dirty="0"/>
          </a:p>
        </p:txBody>
      </p:sp>
      <p:pic>
        <p:nvPicPr>
          <p:cNvPr id="10" name="Platshållare för bild 9" descr="En bild som visar vatten, liten, bord, sitter&#10;&#10;Automatiskt genererad beskrivning">
            <a:extLst>
              <a:ext uri="{FF2B5EF4-FFF2-40B4-BE49-F238E27FC236}">
                <a16:creationId xmlns:a16="http://schemas.microsoft.com/office/drawing/2014/main" id="{49B4F641-2F0D-4943-9975-04E3218112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9345" r="19345"/>
          <a:stretch>
            <a:fillRect/>
          </a:stretch>
        </p:blipFill>
        <p:spPr/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8A173824-5AA7-40B1-B682-4170E3113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0"/>
    </mc:Choice>
    <mc:Fallback xmlns="">
      <p:transition spd="slow" advTm="2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2B4FB1-02D1-4725-8618-70A30EF6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017" y="715846"/>
            <a:ext cx="5040000" cy="1213985"/>
          </a:xfrm>
        </p:spPr>
        <p:txBody>
          <a:bodyPr>
            <a:normAutofit/>
          </a:bodyPr>
          <a:lstStyle/>
          <a:p>
            <a:r>
              <a:rPr lang="sv-SE" dirty="0"/>
              <a:t>Vilka kan ha nytta av patentinformation?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5D52B9E-922D-4B9D-9AA1-C88E6A24E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2663" y="2676913"/>
            <a:ext cx="5040000" cy="2427103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	- Uppfinnare</a:t>
            </a:r>
          </a:p>
          <a:p>
            <a:pPr marL="0" indent="0">
              <a:buNone/>
            </a:pPr>
            <a:r>
              <a:rPr lang="sv-SE" sz="2400" dirty="0"/>
              <a:t>	- Forskare/studenter (UoH) </a:t>
            </a:r>
          </a:p>
          <a:p>
            <a:pPr marL="0" indent="0">
              <a:buNone/>
            </a:pPr>
            <a:r>
              <a:rPr lang="sv-SE" sz="2400" dirty="0"/>
              <a:t>	- SMFs</a:t>
            </a:r>
          </a:p>
          <a:p>
            <a:pPr marL="0" indent="0">
              <a:buNone/>
            </a:pPr>
            <a:r>
              <a:rPr lang="sv-SE" sz="2400" dirty="0"/>
              <a:t>	- Myndigheter</a:t>
            </a:r>
          </a:p>
          <a:p>
            <a:pPr marL="0" indent="0">
              <a:buNone/>
            </a:pPr>
            <a:r>
              <a:rPr lang="sv-SE" sz="2400" dirty="0"/>
              <a:t>	- Beslutsfattare  </a:t>
            </a:r>
          </a:p>
          <a:p>
            <a:endParaRPr lang="sv-SE" i="1" dirty="0"/>
          </a:p>
        </p:txBody>
      </p:sp>
      <p:pic>
        <p:nvPicPr>
          <p:cNvPr id="6" name="Platshållare för bild 5" descr="En bild som visar byggnad, inomhus, tåg, natt&#10;&#10;Automatiskt genererad beskrivning">
            <a:extLst>
              <a:ext uri="{FF2B5EF4-FFF2-40B4-BE49-F238E27FC236}">
                <a16:creationId xmlns:a16="http://schemas.microsoft.com/office/drawing/2014/main" id="{22C20E08-E31D-4CB2-B0F9-44A7A60CC9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1132" r="21132"/>
          <a:stretch>
            <a:fillRect/>
          </a:stretch>
        </p:blipFill>
        <p:spPr/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9B8C14D4-8477-4E8F-B913-FC11E7522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9"/>
    </mc:Choice>
    <mc:Fallback xmlns="">
      <p:transition spd="slow" advTm="17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bärbar dator, utomhus, sitter&#10;&#10;Automatiskt genererad beskrivning">
            <a:extLst>
              <a:ext uri="{FF2B5EF4-FFF2-40B4-BE49-F238E27FC236}">
                <a16:creationId xmlns:a16="http://schemas.microsoft.com/office/drawing/2014/main" id="{22248BEF-17F4-410A-A093-2469F3345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27" r="31351" b="-2"/>
          <a:stretch/>
        </p:blipFill>
        <p:spPr>
          <a:xfrm>
            <a:off x="6991108" y="1"/>
            <a:ext cx="5200891" cy="6857999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4824E91-58F6-4C28-A2A4-2550D438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 b="0" dirty="0">
                <a:solidFill>
                  <a:schemeClr val="bg1"/>
                </a:solidFill>
              </a:rPr>
              <a:t>Gratis patentdatabaser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FF8EF72-8F46-43E5-BB49-78E91E7CC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sv-SE" sz="2400" dirty="0" err="1">
                <a:solidFill>
                  <a:schemeClr val="bg1"/>
                </a:solidFill>
              </a:rPr>
              <a:t>Espacenet</a:t>
            </a:r>
            <a:r>
              <a:rPr lang="sv-SE" sz="2400" dirty="0">
                <a:solidFill>
                  <a:schemeClr val="bg1"/>
                </a:solidFill>
              </a:rPr>
              <a:t> (EPO)</a:t>
            </a:r>
            <a:r>
              <a:rPr lang="sv-SE" sz="2400" b="1" dirty="0">
                <a:solidFill>
                  <a:schemeClr val="bg1"/>
                </a:solidFill>
              </a:rPr>
              <a:t>:</a:t>
            </a:r>
            <a:r>
              <a:rPr lang="sv-SE" sz="2400" dirty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https://worldwide.espacenet.com/</a:t>
            </a:r>
            <a:br>
              <a:rPr lang="sv-SE" sz="2400" dirty="0">
                <a:solidFill>
                  <a:schemeClr val="bg1"/>
                </a:solidFill>
              </a:rPr>
            </a:br>
            <a:br>
              <a:rPr lang="sv-SE" sz="2400" dirty="0">
                <a:solidFill>
                  <a:schemeClr val="bg1"/>
                </a:solidFill>
              </a:rPr>
            </a:br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 err="1">
                <a:solidFill>
                  <a:schemeClr val="bg1"/>
                </a:solidFill>
              </a:rPr>
              <a:t>Patentscope</a:t>
            </a:r>
            <a:r>
              <a:rPr lang="sv-SE" sz="2400" dirty="0">
                <a:solidFill>
                  <a:schemeClr val="bg1"/>
                </a:solidFill>
              </a:rPr>
              <a:t> (WIPO):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https://www.wipo.int/patentscope/en/</a:t>
            </a:r>
            <a:endParaRPr lang="sv-SE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>
                <a:solidFill>
                  <a:schemeClr val="bg1"/>
                </a:solidFill>
              </a:rPr>
              <a:t>Nationella patentdatabaser: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www.svenskpatentdatabas.se</a:t>
            </a:r>
            <a:endParaRPr lang="sv-SE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sz="2400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https://www.uspto.gov/patent</a:t>
            </a:r>
            <a:endParaRPr lang="sv-SE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sv-SE" sz="2400" dirty="0">
                <a:solidFill>
                  <a:schemeClr val="bg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https://www.jpo.go.jp/e/</a:t>
            </a:r>
            <a:endParaRPr lang="sv-SE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sv-SE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sv-SE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sv-SE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	</a:t>
            </a:r>
          </a:p>
          <a:p>
            <a:endParaRPr lang="sv-SE" sz="1800" dirty="0"/>
          </a:p>
          <a:p>
            <a:r>
              <a:rPr lang="sv-SE" sz="1800" dirty="0"/>
              <a:t>	</a:t>
            </a:r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</p:txBody>
      </p:sp>
      <p:pic>
        <p:nvPicPr>
          <p:cNvPr id="21" name="Ljud 20">
            <a:hlinkClick r:id="" action="ppaction://media"/>
            <a:extLst>
              <a:ext uri="{FF2B5EF4-FFF2-40B4-BE49-F238E27FC236}">
                <a16:creationId xmlns:a16="http://schemas.microsoft.com/office/drawing/2014/main" id="{58AA9B50-BDA5-4F26-A645-5FD1C74E8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0"/>
    </mc:Choice>
    <mc:Fallback xmlns="">
      <p:transition spd="slow" advTm="4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73312B-E6C8-4456-A1BE-EE985042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 err="1"/>
              <a:t>Kvalitetssökningen</a:t>
            </a:r>
            <a:endParaRPr lang="sv-SE" b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D1A6F1-50FC-476C-95B2-184B73482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En sökning med kvalitet:</a:t>
            </a:r>
          </a:p>
          <a:p>
            <a:pPr marL="0" indent="0">
              <a:buNone/>
            </a:pPr>
            <a:r>
              <a:rPr lang="sv-SE" sz="2400" dirty="0"/>
              <a:t>	- tar tid</a:t>
            </a:r>
          </a:p>
          <a:p>
            <a:pPr marL="0" indent="0">
              <a:buNone/>
            </a:pPr>
            <a:r>
              <a:rPr lang="sv-SE" sz="2400" dirty="0"/>
              <a:t>	- kräver skicklighet </a:t>
            </a:r>
          </a:p>
          <a:p>
            <a:pPr marL="0" indent="0">
              <a:buNone/>
            </a:pPr>
            <a:r>
              <a:rPr lang="sv-SE" sz="2400" dirty="0"/>
              <a:t>	- kräver kunskap</a:t>
            </a:r>
          </a:p>
          <a:p>
            <a:pPr marL="0" indent="0">
              <a:buNone/>
            </a:pPr>
            <a:r>
              <a:rPr lang="sv-SE" sz="2400" dirty="0"/>
              <a:t>	- kräver förståelse</a:t>
            </a:r>
            <a:endParaRPr lang="sv-SE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Använd ett sökproffs när det är viktigt att hitta allt. </a:t>
            </a:r>
          </a:p>
        </p:txBody>
      </p:sp>
      <p:pic>
        <p:nvPicPr>
          <p:cNvPr id="14" name="Platshållare för bild 13" descr="En bild som visar text, rum&#10;&#10;Automatiskt genererad beskrivning">
            <a:extLst>
              <a:ext uri="{FF2B5EF4-FFF2-40B4-BE49-F238E27FC236}">
                <a16:creationId xmlns:a16="http://schemas.microsoft.com/office/drawing/2014/main" id="{773F6B7C-C677-46A2-985D-87DFD85E11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8177" r="8177"/>
          <a:stretch/>
        </p:blipFill>
        <p:spPr/>
      </p:pic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CBD6792A-B7BB-4F1E-85D8-F6C535103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9"/>
    </mc:Choice>
    <mc:Fallback xmlns="">
      <p:transition spd="slow" advTm="4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CA98F8-8E3C-45ED-BAEC-099D2A32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0" dirty="0"/>
              <a:t>PRV Konsulttjänster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A6776C-DF01-48E1-A507-EC09B367E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En del av Patent och Registreringsverket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Sökningar och bedömningar av patent, varumärken och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+70 års erfarenhet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130 IP-experter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Expertis i alla teknologiområden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Full sekretess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Personlig kontakt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89E68B16-BD2D-4462-8E84-0C564F1818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12390" b="12390"/>
          <a:stretch/>
        </p:blipFill>
        <p:spPr>
          <a:prstGeom prst="rect">
            <a:avLst/>
          </a:prstGeom>
        </p:spPr>
      </p:pic>
      <p:pic>
        <p:nvPicPr>
          <p:cNvPr id="21" name="Ljud 20">
            <a:hlinkClick r:id="" action="ppaction://media"/>
            <a:extLst>
              <a:ext uri="{FF2B5EF4-FFF2-40B4-BE49-F238E27FC236}">
                <a16:creationId xmlns:a16="http://schemas.microsoft.com/office/drawing/2014/main" id="{3779A299-300C-47EB-8CF3-FFEA02571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5"/>
    </mc:Choice>
    <mc:Fallback xmlns="">
      <p:transition spd="slow" advTm="3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BE51DF-7C27-4E46-A91F-7364D048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>
                <a:solidFill>
                  <a:schemeClr val="bg1"/>
                </a:solidFill>
              </a:rPr>
              <a:t>Summering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659556-1709-45B9-9552-66E7C5723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sz="2400" dirty="0"/>
              <a:t>Patentinformation är en värdefull källa för teknisk, legal och affärsinformation. </a:t>
            </a:r>
          </a:p>
          <a:p>
            <a:endParaRPr lang="sv-SE" sz="2400" dirty="0"/>
          </a:p>
          <a:p>
            <a:r>
              <a:rPr lang="sv-SE" sz="2400" dirty="0"/>
              <a:t>Sök i patentinformationen för att</a:t>
            </a:r>
          </a:p>
          <a:p>
            <a:pPr marL="0" indent="0">
              <a:buNone/>
            </a:pPr>
            <a:r>
              <a:rPr lang="sv-SE" sz="2400" dirty="0"/>
              <a:t>	- förbättra din FoU </a:t>
            </a:r>
          </a:p>
          <a:p>
            <a:pPr marL="0" indent="0">
              <a:buNone/>
            </a:pPr>
            <a:r>
              <a:rPr lang="sv-SE" sz="2400" dirty="0"/>
              <a:t>	- spara tid och pengar</a:t>
            </a:r>
          </a:p>
          <a:p>
            <a:pPr marL="0" indent="0">
              <a:buNone/>
            </a:pPr>
            <a:r>
              <a:rPr lang="sv-SE" sz="2400" dirty="0"/>
              <a:t>	- undvika intrång</a:t>
            </a:r>
          </a:p>
          <a:p>
            <a:pPr marL="0" indent="0">
              <a:buNone/>
            </a:pPr>
            <a:r>
              <a:rPr lang="sv-SE" sz="2400" dirty="0"/>
              <a:t>	- lyckas med dina affärer  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Sök professionell hjälp för </a:t>
            </a:r>
            <a:r>
              <a:rPr lang="sv-SE" sz="2400" dirty="0" err="1">
                <a:solidFill>
                  <a:schemeClr val="bg1"/>
                </a:solidFill>
              </a:rPr>
              <a:t>kvalitetssökningar</a:t>
            </a:r>
            <a:r>
              <a:rPr lang="sv-SE" sz="24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6" name="Platshållare för bild 5" descr="En bild som visar utomhus, täckt, klippa, snö&#10;&#10;Automatiskt genererad beskrivning">
            <a:extLst>
              <a:ext uri="{FF2B5EF4-FFF2-40B4-BE49-F238E27FC236}">
                <a16:creationId xmlns:a16="http://schemas.microsoft.com/office/drawing/2014/main" id="{03C0E2D0-788E-4A5E-B0A2-9F2C87EA13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r="16367"/>
          <a:stretch/>
        </p:blipFill>
        <p:spPr/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799D892E-9313-4387-B695-F1FEAAE7D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6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2"/>
    </mc:Choice>
    <mc:Fallback xmlns="">
      <p:transition spd="slow" advTm="33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4259CF-EBFE-41EC-84EC-CA612F80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5400" b="0" dirty="0"/>
              <a:t>Tack!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E2E7184-2B18-4D6A-936A-2067CAAE0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v-SE" sz="2800" dirty="0"/>
          </a:p>
          <a:p>
            <a:pPr marL="0" indent="0">
              <a:buNone/>
            </a:pPr>
            <a:r>
              <a:rPr lang="sv-SE" sz="2600" dirty="0"/>
              <a:t>För mer information: </a:t>
            </a:r>
          </a:p>
          <a:p>
            <a:pPr marL="0" indent="0">
              <a:buNone/>
            </a:pPr>
            <a:endParaRPr lang="sv-SE" sz="2800" dirty="0"/>
          </a:p>
          <a:p>
            <a:pPr marL="0" indent="0">
              <a:buNone/>
            </a:pPr>
            <a:r>
              <a:rPr lang="sv-SE" sz="2800" dirty="0">
                <a:solidFill>
                  <a:schemeClr val="bg2"/>
                </a:solidFill>
              </a:rPr>
              <a:t>www.prv.se</a:t>
            </a:r>
          </a:p>
          <a:p>
            <a:endParaRPr lang="en-GB" sz="2800" dirty="0"/>
          </a:p>
          <a:p>
            <a:r>
              <a:rPr lang="sv-SE" sz="2600" dirty="0"/>
              <a:t>Följ oss: </a:t>
            </a:r>
          </a:p>
          <a:p>
            <a:pPr marL="0" indent="0">
              <a:buNone/>
            </a:pPr>
            <a:r>
              <a:rPr lang="sv-SE" sz="2000" u="sng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https://www.linkedin.com/company/17331</a:t>
            </a:r>
            <a:endParaRPr lang="sv-SE" sz="2000" u="sng" dirty="0">
              <a:solidFill>
                <a:schemeClr val="bg2"/>
              </a:solidFill>
            </a:endParaRPr>
          </a:p>
          <a:p>
            <a:endParaRPr lang="sv-SE" dirty="0"/>
          </a:p>
          <a:p>
            <a:pPr marL="0" indent="0">
              <a:buNone/>
            </a:pPr>
            <a:endParaRPr lang="sv-SE" sz="2800" dirty="0"/>
          </a:p>
        </p:txBody>
      </p:sp>
      <p:pic>
        <p:nvPicPr>
          <p:cNvPr id="6" name="Platshållare för bild 5" descr="En bild som visar träd, himmel, utomhus, dag&#10;&#10;Automatiskt genererad beskrivning">
            <a:extLst>
              <a:ext uri="{FF2B5EF4-FFF2-40B4-BE49-F238E27FC236}">
                <a16:creationId xmlns:a16="http://schemas.microsoft.com/office/drawing/2014/main" id="{3EB57603-507D-49C7-802A-6D8E152AE1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25645" r="25645"/>
          <a:stretch/>
        </p:blipFill>
        <p:spPr/>
      </p:pic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2ECAA1E9-10B7-4AF2-82F0-58CA4D877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5"/>
    </mc:Choice>
    <mc:Fallback xmlns="">
      <p:transition spd="slow" advTm="1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AD4B29-470E-4FCE-8F9F-EA71FB370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3594100"/>
          </a:xfrm>
        </p:spPr>
        <p:txBody>
          <a:bodyPr>
            <a:normAutofit/>
          </a:bodyPr>
          <a:lstStyle/>
          <a:p>
            <a:r>
              <a:rPr lang="sv-SE" sz="4000" dirty="0"/>
              <a:t>Patentinformation </a:t>
            </a:r>
            <a:br>
              <a:rPr lang="sv-SE" sz="4000" dirty="0"/>
            </a:br>
            <a:r>
              <a:rPr lang="sv-SE" sz="4000" dirty="0"/>
              <a:t>– värdefull data för din grundforskning, innovation och affärsutveckling</a:t>
            </a: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DF93F17B-C3C9-4C31-A711-4B784D3B4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4"/>
    </mc:Choice>
    <mc:Fallback xmlns="">
      <p:transition spd="slow" advTm="11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128E81F-3259-4B33-9288-6E5D1EA1F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0" dirty="0"/>
              <a:t>Linus Plym Forshell</a:t>
            </a:r>
            <a:endParaRPr lang="en-GB" b="0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B36B848E-25FF-4C38-BC13-89515EA77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86989"/>
            <a:ext cx="5412730" cy="39819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Affärsutvecklare</a:t>
            </a:r>
            <a:r>
              <a:rPr lang="en-GB" sz="2400" dirty="0"/>
              <a:t> PRV Konsulttjänster 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Patentingenjör</a:t>
            </a:r>
            <a:r>
              <a:rPr lang="en-GB" sz="2400" dirty="0"/>
              <a:t>, </a:t>
            </a:r>
            <a:r>
              <a:rPr lang="en-GB" sz="2400" dirty="0" err="1"/>
              <a:t>Bioteknik</a:t>
            </a:r>
            <a:r>
              <a:rPr lang="en-GB" sz="2400" dirty="0"/>
              <a:t>, 2012-2019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Föreläsare</a:t>
            </a:r>
            <a:r>
              <a:rPr lang="en-GB" sz="2400" dirty="0"/>
              <a:t> 2013-2021</a:t>
            </a:r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16510C3D-F8B8-4931-A96D-49E7CCB5D3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21134" r="21134"/>
          <a:stretch/>
        </p:blipFill>
        <p:spPr/>
      </p:pic>
      <p:pic>
        <p:nvPicPr>
          <p:cNvPr id="13" name="Ljud 12">
            <a:hlinkClick r:id="" action="ppaction://media"/>
            <a:extLst>
              <a:ext uri="{FF2B5EF4-FFF2-40B4-BE49-F238E27FC236}">
                <a16:creationId xmlns:a16="http://schemas.microsoft.com/office/drawing/2014/main" id="{660A55DB-CC09-4F05-B2B1-DC0F748AD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2"/>
    </mc:Choice>
    <mc:Fallback xmlns="">
      <p:transition spd="slow" advTm="1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221677" y="660934"/>
            <a:ext cx="5040000" cy="121398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dirty="0"/>
              <a:t>Teknisk information 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701568" y="1895062"/>
            <a:ext cx="5394432" cy="225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GB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Vetenskapliga artiklar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 Tekniska artiklar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 Mässor, media event, bolagssrapport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 Försäljningsteam eller expertintervju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4136643" y="4848258"/>
            <a:ext cx="31446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-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Patentinformation</a:t>
            </a:r>
          </a:p>
          <a:p>
            <a:endParaRPr lang="sv-SE" dirty="0"/>
          </a:p>
        </p:txBody>
      </p:sp>
      <p:pic>
        <p:nvPicPr>
          <p:cNvPr id="13" name="Bildobjekt 12" descr="En bild som visar kontorsmaterial&#10;&#10;Beskrivning genererad med hög exakthet">
            <a:extLst>
              <a:ext uri="{FF2B5EF4-FFF2-40B4-BE49-F238E27FC236}">
                <a16:creationId xmlns:a16="http://schemas.microsoft.com/office/drawing/2014/main" id="{E706AEE6-DA65-4BF5-B0BB-8447D5580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00" r="4" b="17631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14" name="Picture 6" descr="http://www.cilfotranslations.com/images/patent-document-translations.jpg">
            <a:extLst>
              <a:ext uri="{FF2B5EF4-FFF2-40B4-BE49-F238E27FC236}">
                <a16:creationId xmlns:a16="http://schemas.microsoft.com/office/drawing/2014/main" id="{525E0703-4423-40C9-9718-F42DC620A8C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6" cstate="print"/>
          <a:srcRect t="24128" r="-4" b="14241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</p:spPr>
      </p:pic>
      <p:pic>
        <p:nvPicPr>
          <p:cNvPr id="16" name="Ljud 15">
            <a:hlinkClick r:id="" action="ppaction://media"/>
            <a:extLst>
              <a:ext uri="{FF2B5EF4-FFF2-40B4-BE49-F238E27FC236}">
                <a16:creationId xmlns:a16="http://schemas.microsoft.com/office/drawing/2014/main" id="{8155FD98-7597-406F-A154-1EE84241F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73"/>
    </mc:Choice>
    <mc:Fallback xmlns="">
      <p:transition spd="slow" advTm="3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F769AC-BE41-4C76-911C-74481EAB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579" y="1035694"/>
            <a:ext cx="5570476" cy="1213985"/>
          </a:xfrm>
        </p:spPr>
        <p:txBody>
          <a:bodyPr anchor="t">
            <a:normAutofit/>
          </a:bodyPr>
          <a:lstStyle/>
          <a:p>
            <a:r>
              <a:rPr lang="sv-SE" dirty="0"/>
              <a:t>Vad är patentinformation?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057BC7-A2B1-4150-A46B-32EEA5FD106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34959" y="2533534"/>
            <a:ext cx="5222301" cy="2202589"/>
          </a:xfrm>
        </p:spPr>
        <p:txBody>
          <a:bodyPr>
            <a:normAutofit/>
          </a:bodyPr>
          <a:lstStyle/>
          <a:p>
            <a:r>
              <a:rPr lang="sv-SE" sz="2400" dirty="0"/>
              <a:t>Patentinformation är den information som finns i patentdokument och relaterade databaser. Den innehåller både teknisk-, legal- och affärsinformation.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6" name="Platshållare för bild 5" descr="En bild som visar text&#10;&#10;Automatiskt genererad beskrivning">
            <a:extLst>
              <a:ext uri="{FF2B5EF4-FFF2-40B4-BE49-F238E27FC236}">
                <a16:creationId xmlns:a16="http://schemas.microsoft.com/office/drawing/2014/main" id="{07501F1D-9B99-4BF8-A5B5-64E8221AE2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2" b="15712"/>
          <a:stretch/>
        </p:blipFill>
        <p:spPr>
          <a:xfrm>
            <a:off x="8060286" y="425507"/>
            <a:ext cx="2108089" cy="2434361"/>
          </a:xfrm>
          <a:prstGeom prst="rect">
            <a:avLst/>
          </a:prstGeom>
          <a:noFill/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6BAF37C-AD05-4A7F-94FD-DDE234773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042" y="3154957"/>
            <a:ext cx="3320417" cy="1790931"/>
          </a:xfrm>
          <a:prstGeom prst="rect">
            <a:avLst/>
          </a:prstGeom>
        </p:spPr>
      </p:pic>
      <p:pic>
        <p:nvPicPr>
          <p:cNvPr id="9" name="Bildobjekt 8" descr="En bild som visar musik&#10;&#10;Beskrivning genererad med mycket hög exakthet">
            <a:extLst>
              <a:ext uri="{FF2B5EF4-FFF2-40B4-BE49-F238E27FC236}">
                <a16:creationId xmlns:a16="http://schemas.microsoft.com/office/drawing/2014/main" id="{4E5C9D7E-275B-4FEA-B3C9-E51D25A27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286" y="5240978"/>
            <a:ext cx="3320417" cy="1403645"/>
          </a:xfrm>
          <a:prstGeom prst="rect">
            <a:avLst/>
          </a:prstGeom>
        </p:spPr>
      </p:pic>
      <p:pic>
        <p:nvPicPr>
          <p:cNvPr id="10" name="Bildobjekt 9" descr="En bild som visar text&#10;&#10;Beskrivning genererad med hög exakthet">
            <a:extLst>
              <a:ext uri="{FF2B5EF4-FFF2-40B4-BE49-F238E27FC236}">
                <a16:creationId xmlns:a16="http://schemas.microsoft.com/office/drawing/2014/main" id="{954FD608-5480-45BF-AFF0-49E5ECD1C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261" y="5029200"/>
            <a:ext cx="3514905" cy="1288799"/>
          </a:xfrm>
          <a:prstGeom prst="rect">
            <a:avLst/>
          </a:prstGeom>
        </p:spPr>
      </p:pic>
      <p:pic>
        <p:nvPicPr>
          <p:cNvPr id="23" name="Ljud 22">
            <a:hlinkClick r:id="" action="ppaction://media"/>
            <a:extLst>
              <a:ext uri="{FF2B5EF4-FFF2-40B4-BE49-F238E27FC236}">
                <a16:creationId xmlns:a16="http://schemas.microsoft.com/office/drawing/2014/main" id="{15D6BD5A-0CB8-41C7-A9ED-666FC577B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19"/>
    </mc:Choice>
    <mc:Fallback xmlns="">
      <p:transition spd="slow" advTm="5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603FC1-2DD1-4304-AF8E-A051F6E8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Patentinformation - egenskaper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D54216C3-98B2-4A24-950A-64D7328B4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281"/>
            <a:ext cx="5040000" cy="3661843"/>
          </a:xfrm>
        </p:spPr>
        <p:txBody>
          <a:bodyPr/>
          <a:lstStyle/>
          <a:p>
            <a:r>
              <a:rPr lang="sv-SE" sz="2400" dirty="0"/>
              <a:t>Aktuellt</a:t>
            </a:r>
          </a:p>
          <a:p>
            <a:r>
              <a:rPr lang="sv-SE" sz="2400" dirty="0"/>
              <a:t>Fullständigt</a:t>
            </a:r>
          </a:p>
          <a:p>
            <a:r>
              <a:rPr lang="sv-SE" sz="2400" dirty="0"/>
              <a:t>Korrekt</a:t>
            </a:r>
          </a:p>
          <a:p>
            <a:r>
              <a:rPr lang="sv-SE" sz="2400" dirty="0"/>
              <a:t>Väl strukturerat </a:t>
            </a:r>
          </a:p>
          <a:p>
            <a:r>
              <a:rPr lang="sv-SE" sz="2400" dirty="0"/>
              <a:t>Tillgängligt (gratis)</a:t>
            </a:r>
          </a:p>
          <a:p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D0453360-CE0E-4420-89D5-583EE7349A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20557"/>
          <a:stretch>
            <a:fillRect/>
          </a:stretch>
        </p:blipFill>
        <p:spPr>
          <a:xfrm>
            <a:off x="6913562" y="1028111"/>
            <a:ext cx="4438650" cy="5125627"/>
          </a:xfrm>
          <a:prstGeom prst="rect">
            <a:avLst/>
          </a:prstGeom>
        </p:spPr>
      </p:pic>
      <p:pic>
        <p:nvPicPr>
          <p:cNvPr id="27" name="Ljud 26">
            <a:hlinkClick r:id="" action="ppaction://media"/>
            <a:extLst>
              <a:ext uri="{FF2B5EF4-FFF2-40B4-BE49-F238E27FC236}">
                <a16:creationId xmlns:a16="http://schemas.microsoft.com/office/drawing/2014/main" id="{9DBBB916-BF30-4D74-8BC6-D00D85E04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10"/>
    </mc:Choice>
    <mc:Fallback xmlns="">
      <p:transition spd="slow" advTm="10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8000" y="261072"/>
            <a:ext cx="5040000" cy="121398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Är patentinformation nödvändigt?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type="body" sz="half" idx="2"/>
          </p:nvPr>
        </p:nvSpPr>
        <p:spPr>
          <a:xfrm>
            <a:off x="205741" y="1886989"/>
            <a:ext cx="6047422" cy="4570082"/>
          </a:xfrm>
        </p:spPr>
        <p:txBody>
          <a:bodyPr>
            <a:normAutofit/>
          </a:bodyPr>
          <a:lstStyle/>
          <a:p>
            <a:r>
              <a:rPr lang="en-US" sz="2400" dirty="0"/>
              <a:t>Över 126 miljoner patentdokument </a:t>
            </a:r>
            <a:r>
              <a:rPr lang="en-US" sz="2400" dirty="0" err="1"/>
              <a:t>globalt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Ofta</a:t>
            </a:r>
            <a:r>
              <a:rPr lang="en-US" sz="2400" dirty="0"/>
              <a:t> den ända fullständiga informationskällan om en teknik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För </a:t>
            </a:r>
            <a:r>
              <a:rPr lang="en-US" sz="2400" dirty="0" err="1"/>
              <a:t>kommersialisering</a:t>
            </a:r>
            <a:r>
              <a:rPr lang="en-US" sz="2400" dirty="0"/>
              <a:t> – </a:t>
            </a:r>
            <a:r>
              <a:rPr lang="en-US" sz="2400" dirty="0" err="1"/>
              <a:t>skaffa</a:t>
            </a:r>
            <a:r>
              <a:rPr lang="en-US" sz="2400" dirty="0"/>
              <a:t> </a:t>
            </a:r>
            <a:r>
              <a:rPr lang="en-US" sz="2400" dirty="0" err="1"/>
              <a:t>kunskap</a:t>
            </a:r>
            <a:r>
              <a:rPr lang="en-US" sz="2400" dirty="0"/>
              <a:t> om </a:t>
            </a:r>
            <a:r>
              <a:rPr lang="en-US" sz="2400" dirty="0" err="1"/>
              <a:t>ditt</a:t>
            </a:r>
            <a:r>
              <a:rPr lang="en-US" sz="2400" dirty="0"/>
              <a:t> </a:t>
            </a:r>
            <a:r>
              <a:rPr lang="en-US" sz="2400" dirty="0" err="1"/>
              <a:t>områdes</a:t>
            </a:r>
            <a:r>
              <a:rPr lang="en-US" sz="2400" dirty="0"/>
              <a:t> </a:t>
            </a:r>
            <a:r>
              <a:rPr lang="en-US" sz="2400" dirty="0" err="1"/>
              <a:t>patentinformation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 err="1"/>
              <a:t>En</a:t>
            </a:r>
            <a:r>
              <a:rPr lang="en-US" sz="2400" dirty="0"/>
              <a:t> del av </a:t>
            </a:r>
            <a:r>
              <a:rPr lang="en-US" sz="2400" dirty="0" err="1"/>
              <a:t>ett</a:t>
            </a:r>
            <a:r>
              <a:rPr lang="en-US" sz="2400" dirty="0"/>
              <a:t> komplett underlag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latshållare för bild 7" descr="En bild som visar bord, kopp, inomhus, sitter&#10;&#10;Automatiskt genererad beskrivning">
            <a:extLst>
              <a:ext uri="{FF2B5EF4-FFF2-40B4-BE49-F238E27FC236}">
                <a16:creationId xmlns:a16="http://schemas.microsoft.com/office/drawing/2014/main" id="{64054B11-2B3C-45C2-BEC4-855DC889BA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12953" r="12953"/>
          <a:stretch>
            <a:fillRect/>
          </a:stretch>
        </p:blipFill>
        <p:spPr/>
      </p:pic>
      <p:pic>
        <p:nvPicPr>
          <p:cNvPr id="19" name="Ljud 18">
            <a:hlinkClick r:id="" action="ppaction://media"/>
            <a:extLst>
              <a:ext uri="{FF2B5EF4-FFF2-40B4-BE49-F238E27FC236}">
                <a16:creationId xmlns:a16="http://schemas.microsoft.com/office/drawing/2014/main" id="{D0374D8E-C207-4DB3-A27D-DF2E583F8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01"/>
    </mc:Choice>
    <mc:Fallback xmlns="">
      <p:transition spd="slow" advTm="5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9B53E1-7E58-4125-9A68-C54ADFA0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8" y="152009"/>
            <a:ext cx="6270809" cy="1213985"/>
          </a:xfrm>
        </p:spPr>
        <p:txBody>
          <a:bodyPr/>
          <a:lstStyle/>
          <a:p>
            <a:pPr algn="ctr"/>
            <a:r>
              <a:rPr lang="sv-SE" dirty="0"/>
              <a:t>Vad används </a:t>
            </a:r>
            <a:r>
              <a:rPr lang="en-US" sz="3600" dirty="0" err="1"/>
              <a:t>patentinformation</a:t>
            </a:r>
            <a:r>
              <a:rPr lang="sv-SE" dirty="0"/>
              <a:t> till?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942CE38-38E6-4940-AC62-B968B39AF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615" y="1269243"/>
            <a:ext cx="5939482" cy="558875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Tekniska beslut:</a:t>
            </a:r>
          </a:p>
          <a:p>
            <a:pPr marL="0" indent="0">
              <a:buNone/>
            </a:pPr>
            <a:r>
              <a:rPr lang="sv-SE" sz="1800" dirty="0"/>
              <a:t>	- Etablera egen teknisk position</a:t>
            </a:r>
          </a:p>
          <a:p>
            <a:pPr marL="0" indent="0">
              <a:buNone/>
            </a:pPr>
            <a:r>
              <a:rPr lang="sv-SE" sz="1800" dirty="0"/>
              <a:t>	- Avgöra patenterbarhet</a:t>
            </a:r>
          </a:p>
          <a:p>
            <a:pPr marL="0" indent="0">
              <a:buNone/>
            </a:pPr>
            <a:r>
              <a:rPr lang="sv-SE" sz="1800" dirty="0"/>
              <a:t>	- Inspiration/idéer för FoU</a:t>
            </a:r>
          </a:p>
          <a:p>
            <a:pPr marL="0" indent="0">
              <a:buNone/>
            </a:pPr>
            <a:r>
              <a:rPr lang="sv-SE" sz="18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Legala beslut:</a:t>
            </a:r>
          </a:p>
          <a:p>
            <a:pPr marL="0" indent="0">
              <a:buNone/>
            </a:pPr>
            <a:r>
              <a:rPr lang="sv-SE" sz="1800" dirty="0"/>
              <a:t>	- Undvika intrång i andras patent </a:t>
            </a:r>
          </a:p>
          <a:p>
            <a:pPr marL="0" indent="0">
              <a:buNone/>
            </a:pPr>
            <a:r>
              <a:rPr lang="sv-SE" sz="1800" dirty="0"/>
              <a:t>	- Domstolsförhandlingar</a:t>
            </a:r>
          </a:p>
          <a:p>
            <a:pPr marL="0" indent="0">
              <a:buNone/>
            </a:pPr>
            <a:r>
              <a:rPr lang="sv-SE" sz="18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/>
              <a:t>Strategiska beslut:</a:t>
            </a:r>
          </a:p>
          <a:p>
            <a:pPr marL="0" indent="0">
              <a:buNone/>
            </a:pPr>
            <a:r>
              <a:rPr lang="sv-SE" sz="1800" dirty="0"/>
              <a:t>	- Vad satsa på?</a:t>
            </a:r>
          </a:p>
          <a:p>
            <a:pPr marL="0" indent="0">
              <a:buNone/>
            </a:pPr>
            <a:r>
              <a:rPr lang="sv-SE" sz="1800" dirty="0"/>
              <a:t>	- Var satsar vi?</a:t>
            </a:r>
          </a:p>
          <a:p>
            <a:pPr marL="0" indent="0">
              <a:buNone/>
            </a:pPr>
            <a:r>
              <a:rPr lang="sv-SE" sz="1800" dirty="0"/>
              <a:t>	- Med vem/vilka?</a:t>
            </a:r>
          </a:p>
          <a:p>
            <a:pPr marL="0" indent="0">
              <a:buNone/>
            </a:pPr>
            <a:r>
              <a:rPr lang="sv-SE" sz="1800" dirty="0"/>
              <a:t>	- Uppköp &amp; Sammanslagning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6" name="Platshållare för bild 5" descr="En bild som visar utomhus, vatten, flyger, luft&#10;&#10;Automatiskt genererad beskrivning">
            <a:extLst>
              <a:ext uri="{FF2B5EF4-FFF2-40B4-BE49-F238E27FC236}">
                <a16:creationId xmlns:a16="http://schemas.microsoft.com/office/drawing/2014/main" id="{2357F6F1-304D-4A40-92D7-7BEA8A72AF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5920" r="25920"/>
          <a:stretch>
            <a:fillRect/>
          </a:stretch>
        </p:blipFill>
        <p:spPr/>
      </p:pic>
      <p:pic>
        <p:nvPicPr>
          <p:cNvPr id="13" name="Ljud 12">
            <a:hlinkClick r:id="" action="ppaction://media"/>
            <a:extLst>
              <a:ext uri="{FF2B5EF4-FFF2-40B4-BE49-F238E27FC236}">
                <a16:creationId xmlns:a16="http://schemas.microsoft.com/office/drawing/2014/main" id="{AF1A0E18-4C43-47BE-A1EB-A79D31B05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45"/>
    </mc:Choice>
    <mc:Fallback xmlns="">
      <p:transition spd="slow" advTm="84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FD88BD-87AB-492D-A179-87FB848C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 b="0" dirty="0"/>
              <a:t>Är min uppfinning patenterbar?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1CD927D-05FE-45D2-B20F-C4FD4B9C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Patentinformation för att testa patenterbarhet.  </a:t>
            </a:r>
          </a:p>
          <a:p>
            <a:pPr marL="0" indent="0">
              <a:buNone/>
            </a:pP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Nyhet, uppfinningshöjd, industriell tillämpbarhet</a:t>
            </a:r>
          </a:p>
          <a:p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Öka dina chanser- känn till din patentinformation. 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latshållare för bild 6" descr="En bild som visar inomhus&#10;&#10;Automatiskt genererad beskrivning">
            <a:extLst>
              <a:ext uri="{FF2B5EF4-FFF2-40B4-BE49-F238E27FC236}">
                <a16:creationId xmlns:a16="http://schemas.microsoft.com/office/drawing/2014/main" id="{BA0852F8-1607-4FC9-AD5E-9019D1871D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1141" r="21141"/>
          <a:stretch/>
        </p:blipFill>
        <p:spPr/>
      </p:pic>
      <p:pic>
        <p:nvPicPr>
          <p:cNvPr id="14" name="Ljud 13">
            <a:hlinkClick r:id="" action="ppaction://media"/>
            <a:extLst>
              <a:ext uri="{FF2B5EF4-FFF2-40B4-BE49-F238E27FC236}">
                <a16:creationId xmlns:a16="http://schemas.microsoft.com/office/drawing/2014/main" id="{09D80023-E670-462B-B4C7-3DDCC93CC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25"/>
    </mc:Choice>
    <mc:Fallback xmlns="">
      <p:transition spd="slow" advTm="3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PRV_FÄRGE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E2039"/>
      </a:accent1>
      <a:accent2>
        <a:srgbClr val="3D9E8A"/>
      </a:accent2>
      <a:accent3>
        <a:srgbClr val="126F87"/>
      </a:accent3>
      <a:accent4>
        <a:srgbClr val="4CA66E"/>
      </a:accent4>
      <a:accent5>
        <a:srgbClr val="EA9062"/>
      </a:accent5>
      <a:accent6>
        <a:srgbClr val="6D7B83"/>
      </a:accent6>
      <a:hlink>
        <a:srgbClr val="64B2C1"/>
      </a:hlink>
      <a:folHlink>
        <a:srgbClr val="CE2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- Näringslivets hus 16e september 2020" id="{091909DD-9CA0-4707-8B69-83D3D83D91DB}" vid="{38B90EBC-B13F-45A6-A7E8-95D960CFB37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592</Words>
  <Application>Microsoft Office PowerPoint</Application>
  <PresentationFormat>Bredbild</PresentationFormat>
  <Paragraphs>151</Paragraphs>
  <Slides>18</Slides>
  <Notes>5</Notes>
  <HiddenSlides>0</HiddenSlides>
  <MMClips>17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Office-tema</vt:lpstr>
      <vt:lpstr>PowerPoint-presentation</vt:lpstr>
      <vt:lpstr>Patentinformation  – värdefull data för din grundforskning, innovation och affärsutveckling</vt:lpstr>
      <vt:lpstr>Linus Plym Forshell</vt:lpstr>
      <vt:lpstr>Teknisk information </vt:lpstr>
      <vt:lpstr>Vad är patentinformation?</vt:lpstr>
      <vt:lpstr>Patentinformation - egenskaper</vt:lpstr>
      <vt:lpstr>Är patentinformation nödvändigt?</vt:lpstr>
      <vt:lpstr>Vad används patentinformation till?</vt:lpstr>
      <vt:lpstr>Är min uppfinning patenterbar?</vt:lpstr>
      <vt:lpstr>Intrång</vt:lpstr>
      <vt:lpstr>Missade möjligheter – ineffektivt resursutnyttjande</vt:lpstr>
      <vt:lpstr>Vilka använder PI idag?</vt:lpstr>
      <vt:lpstr>Vilka kan ha nytta av patentinformation?</vt:lpstr>
      <vt:lpstr>Gratis patentdatabaser</vt:lpstr>
      <vt:lpstr>Kvalitetssökningen</vt:lpstr>
      <vt:lpstr>PRV Konsulttjänster</vt:lpstr>
      <vt:lpstr>Summering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Plym Forshell Linus</dc:creator>
  <cp:lastModifiedBy>Plym Forshell Linus</cp:lastModifiedBy>
  <cp:revision>52</cp:revision>
  <dcterms:created xsi:type="dcterms:W3CDTF">2020-09-11T11:16:47Z</dcterms:created>
  <dcterms:modified xsi:type="dcterms:W3CDTF">2021-04-20T08:28:04Z</dcterms:modified>
</cp:coreProperties>
</file>